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df" ContentType="image/unknown"/>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media/image10.jpg" ContentType="image/gif"/>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4"/>
    <p:sldMasterId id="2147483649" r:id="rId5"/>
  </p:sldMasterIdLst>
  <p:notesMasterIdLst>
    <p:notesMasterId r:id="rId31"/>
  </p:notesMasterIdLst>
  <p:handoutMasterIdLst>
    <p:handoutMasterId r:id="rId32"/>
  </p:handoutMasterIdLst>
  <p:sldIdLst>
    <p:sldId id="256" r:id="rId6"/>
    <p:sldId id="307" r:id="rId7"/>
    <p:sldId id="326" r:id="rId8"/>
    <p:sldId id="327" r:id="rId9"/>
    <p:sldId id="318" r:id="rId10"/>
    <p:sldId id="328" r:id="rId11"/>
    <p:sldId id="322" r:id="rId12"/>
    <p:sldId id="325" r:id="rId13"/>
    <p:sldId id="305" r:id="rId14"/>
    <p:sldId id="289" r:id="rId15"/>
    <p:sldId id="329" r:id="rId16"/>
    <p:sldId id="293" r:id="rId17"/>
    <p:sldId id="320" r:id="rId18"/>
    <p:sldId id="321" r:id="rId19"/>
    <p:sldId id="324" r:id="rId20"/>
    <p:sldId id="330" r:id="rId21"/>
    <p:sldId id="309" r:id="rId22"/>
    <p:sldId id="331" r:id="rId23"/>
    <p:sldId id="332" r:id="rId24"/>
    <p:sldId id="333" r:id="rId25"/>
    <p:sldId id="334" r:id="rId26"/>
    <p:sldId id="335" r:id="rId27"/>
    <p:sldId id="336" r:id="rId28"/>
    <p:sldId id="337" r:id="rId29"/>
    <p:sldId id="338" r:id="rId30"/>
  </p:sldIdLst>
  <p:sldSz cx="13004800" cy="9753600"/>
  <p:notesSz cx="7010400" cy="9296400"/>
  <p:defaultTextStyle>
    <a:defPPr>
      <a:defRPr lang="en-US"/>
    </a:defPPr>
    <a:lvl1pPr algn="l" rtl="0" fontAlgn="base">
      <a:spcBef>
        <a:spcPct val="0"/>
      </a:spcBef>
      <a:spcAft>
        <a:spcPct val="0"/>
      </a:spcAft>
      <a:defRPr sz="3800" kern="1200">
        <a:solidFill>
          <a:srgbClr val="000000"/>
        </a:solidFill>
        <a:latin typeface="Cochin"/>
        <a:ea typeface="ヒラギノ明朝 ProN W3"/>
        <a:cs typeface="ヒラギノ明朝 ProN W3"/>
        <a:sym typeface="Cochin"/>
      </a:defRPr>
    </a:lvl1pPr>
    <a:lvl2pPr marL="457200" algn="l" rtl="0" fontAlgn="base">
      <a:spcBef>
        <a:spcPct val="0"/>
      </a:spcBef>
      <a:spcAft>
        <a:spcPct val="0"/>
      </a:spcAft>
      <a:defRPr sz="3800" kern="1200">
        <a:solidFill>
          <a:srgbClr val="000000"/>
        </a:solidFill>
        <a:latin typeface="Cochin"/>
        <a:ea typeface="ヒラギノ明朝 ProN W3"/>
        <a:cs typeface="ヒラギノ明朝 ProN W3"/>
        <a:sym typeface="Cochin"/>
      </a:defRPr>
    </a:lvl2pPr>
    <a:lvl3pPr marL="914400" algn="l" rtl="0" fontAlgn="base">
      <a:spcBef>
        <a:spcPct val="0"/>
      </a:spcBef>
      <a:spcAft>
        <a:spcPct val="0"/>
      </a:spcAft>
      <a:defRPr sz="3800" kern="1200">
        <a:solidFill>
          <a:srgbClr val="000000"/>
        </a:solidFill>
        <a:latin typeface="Cochin"/>
        <a:ea typeface="ヒラギノ明朝 ProN W3"/>
        <a:cs typeface="ヒラギノ明朝 ProN W3"/>
        <a:sym typeface="Cochin"/>
      </a:defRPr>
    </a:lvl3pPr>
    <a:lvl4pPr marL="1371600" algn="l" rtl="0" fontAlgn="base">
      <a:spcBef>
        <a:spcPct val="0"/>
      </a:spcBef>
      <a:spcAft>
        <a:spcPct val="0"/>
      </a:spcAft>
      <a:defRPr sz="3800" kern="1200">
        <a:solidFill>
          <a:srgbClr val="000000"/>
        </a:solidFill>
        <a:latin typeface="Cochin"/>
        <a:ea typeface="ヒラギノ明朝 ProN W3"/>
        <a:cs typeface="ヒラギノ明朝 ProN W3"/>
        <a:sym typeface="Cochin"/>
      </a:defRPr>
    </a:lvl4pPr>
    <a:lvl5pPr marL="1828800" algn="l" rtl="0" fontAlgn="base">
      <a:spcBef>
        <a:spcPct val="0"/>
      </a:spcBef>
      <a:spcAft>
        <a:spcPct val="0"/>
      </a:spcAft>
      <a:defRPr sz="3800" kern="1200">
        <a:solidFill>
          <a:srgbClr val="000000"/>
        </a:solidFill>
        <a:latin typeface="Cochin"/>
        <a:ea typeface="ヒラギノ明朝 ProN W3"/>
        <a:cs typeface="ヒラギノ明朝 ProN W3"/>
        <a:sym typeface="Cochin"/>
      </a:defRPr>
    </a:lvl5pPr>
    <a:lvl6pPr marL="2286000" algn="l" defTabSz="914400" rtl="0" eaLnBrk="1" latinLnBrk="0" hangingPunct="1">
      <a:defRPr sz="3800" kern="1200">
        <a:solidFill>
          <a:srgbClr val="000000"/>
        </a:solidFill>
        <a:latin typeface="Cochin"/>
        <a:ea typeface="ヒラギノ明朝 ProN W3"/>
        <a:cs typeface="ヒラギノ明朝 ProN W3"/>
        <a:sym typeface="Cochin"/>
      </a:defRPr>
    </a:lvl6pPr>
    <a:lvl7pPr marL="2743200" algn="l" defTabSz="914400" rtl="0" eaLnBrk="1" latinLnBrk="0" hangingPunct="1">
      <a:defRPr sz="3800" kern="1200">
        <a:solidFill>
          <a:srgbClr val="000000"/>
        </a:solidFill>
        <a:latin typeface="Cochin"/>
        <a:ea typeface="ヒラギノ明朝 ProN W3"/>
        <a:cs typeface="ヒラギノ明朝 ProN W3"/>
        <a:sym typeface="Cochin"/>
      </a:defRPr>
    </a:lvl7pPr>
    <a:lvl8pPr marL="3200400" algn="l" defTabSz="914400" rtl="0" eaLnBrk="1" latinLnBrk="0" hangingPunct="1">
      <a:defRPr sz="3800" kern="1200">
        <a:solidFill>
          <a:srgbClr val="000000"/>
        </a:solidFill>
        <a:latin typeface="Cochin"/>
        <a:ea typeface="ヒラギノ明朝 ProN W3"/>
        <a:cs typeface="ヒラギノ明朝 ProN W3"/>
        <a:sym typeface="Cochin"/>
      </a:defRPr>
    </a:lvl8pPr>
    <a:lvl9pPr marL="3657600" algn="l" defTabSz="914400" rtl="0" eaLnBrk="1" latinLnBrk="0" hangingPunct="1">
      <a:defRPr sz="3800" kern="1200">
        <a:solidFill>
          <a:srgbClr val="000000"/>
        </a:solidFill>
        <a:latin typeface="Cochin"/>
        <a:ea typeface="ヒラギノ明朝 ProN W3"/>
        <a:cs typeface="ヒラギノ明朝 ProN W3"/>
        <a:sym typeface="Cochin"/>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191976"/>
    <a:srgbClr val="4BDD1F"/>
    <a:srgbClr val="CC9900"/>
    <a:srgbClr val="E100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DCEAB6-ADF5-9E34-D05B-236D1B63C2DC}" v="3" dt="2025-05-27T20:55:41.345"/>
    <p1510:client id="{8F205920-CF56-43E4-BE60-AE21BB953B72}" v="21" dt="2025-05-27T20:58:53.0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10" autoAdjust="0"/>
    <p:restoredTop sz="80500" autoAdjust="0"/>
  </p:normalViewPr>
  <p:slideViewPr>
    <p:cSldViewPr>
      <p:cViewPr varScale="1">
        <p:scale>
          <a:sx n="63" d="100"/>
          <a:sy n="63" d="100"/>
        </p:scale>
        <p:origin x="7812" y="78"/>
      </p:cViewPr>
      <p:guideLst>
        <p:guide orient="horz" pos="3072"/>
        <p:guide pos="4096"/>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handoutMaster" Target="handoutMasters/handoutMaster1.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818" tIns="46409" rIns="92818" bIns="4640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2818" tIns="46409" rIns="92818" bIns="46409" rtlCol="0"/>
          <a:lstStyle>
            <a:lvl1pPr algn="r">
              <a:defRPr sz="1200"/>
            </a:lvl1pPr>
          </a:lstStyle>
          <a:p>
            <a:fld id="{488BE5B2-FF56-4379-B299-DC47A3D7E3C7}" type="datetimeFigureOut">
              <a:rPr lang="en-US" smtClean="0"/>
              <a:pPr/>
              <a:t>5/27/2025</a:t>
            </a:fld>
            <a:endParaRPr lang="en-US"/>
          </a:p>
        </p:txBody>
      </p:sp>
      <p:sp>
        <p:nvSpPr>
          <p:cNvPr id="4" name="Footer Placeholder 3"/>
          <p:cNvSpPr>
            <a:spLocks noGrp="1"/>
          </p:cNvSpPr>
          <p:nvPr>
            <p:ph type="ftr" sz="quarter" idx="2"/>
          </p:nvPr>
        </p:nvSpPr>
        <p:spPr>
          <a:xfrm>
            <a:off x="0" y="8829966"/>
            <a:ext cx="3037840" cy="464820"/>
          </a:xfrm>
          <a:prstGeom prst="rect">
            <a:avLst/>
          </a:prstGeom>
        </p:spPr>
        <p:txBody>
          <a:bodyPr vert="horz" lIns="92818" tIns="46409" rIns="92818" bIns="4640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6"/>
            <a:ext cx="3037840" cy="464820"/>
          </a:xfrm>
          <a:prstGeom prst="rect">
            <a:avLst/>
          </a:prstGeom>
        </p:spPr>
        <p:txBody>
          <a:bodyPr vert="horz" lIns="92818" tIns="46409" rIns="92818" bIns="46409" rtlCol="0" anchor="b"/>
          <a:lstStyle>
            <a:lvl1pPr algn="r">
              <a:defRPr sz="1200"/>
            </a:lvl1pPr>
          </a:lstStyle>
          <a:p>
            <a:fld id="{DA4BEEDF-7DFB-4930-B105-F1177DC7F1BA}" type="slidenum">
              <a:rPr lang="en-US" smtClean="0"/>
              <a:pPr/>
              <a:t>‹#›</a:t>
            </a:fld>
            <a:endParaRPr lang="en-US"/>
          </a:p>
        </p:txBody>
      </p:sp>
    </p:spTree>
    <p:extLst>
      <p:ext uri="{BB962C8B-B14F-4D97-AF65-F5344CB8AC3E}">
        <p14:creationId xmlns:p14="http://schemas.microsoft.com/office/powerpoint/2010/main" val="30953794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1"/>
          <p:cNvSpPr>
            <a:spLocks noGrp="1" noRot="1" noChangeAspect="1" noChangeArrowheads="1" noTextEdit="1"/>
          </p:cNvSpPr>
          <p:nvPr>
            <p:ph type="sldImg"/>
          </p:nvPr>
        </p:nvSpPr>
        <p:spPr bwMode="auto">
          <a:xfrm>
            <a:off x="1181100" y="696913"/>
            <a:ext cx="4648200" cy="3486150"/>
          </a:xfrm>
          <a:prstGeom prst="rect">
            <a:avLst/>
          </a:prstGeom>
          <a:noFill/>
          <a:ln w="9525">
            <a:solidFill>
              <a:srgbClr val="000000"/>
            </a:solidFill>
            <a:miter lim="800000"/>
            <a:headEnd/>
            <a:tailEnd/>
          </a:ln>
        </p:spPr>
      </p:sp>
      <p:sp>
        <p:nvSpPr>
          <p:cNvPr id="28674" name="Rectangle 2"/>
          <p:cNvSpPr>
            <a:spLocks noGrp="1" noChangeArrowheads="1"/>
          </p:cNvSpPr>
          <p:nvPr>
            <p:ph type="body" sz="quarter" idx="1"/>
          </p:nvPr>
        </p:nvSpPr>
        <p:spPr bwMode="auto">
          <a:xfrm>
            <a:off x="701040" y="4415791"/>
            <a:ext cx="5608320" cy="4183380"/>
          </a:xfrm>
          <a:prstGeom prst="rect">
            <a:avLst/>
          </a:prstGeom>
          <a:noFill/>
          <a:ln w="9525">
            <a:noFill/>
            <a:miter lim="800000"/>
            <a:headEnd/>
            <a:tailEnd/>
          </a:ln>
          <a:effectLst/>
        </p:spPr>
        <p:txBody>
          <a:bodyPr vert="horz" wrap="square" lIns="92818" tIns="46409" rIns="92818" bIns="4640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867881662"/>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Cochin" charset="0"/>
        <a:ea typeface="ＭＳ Ｐゴシック" charset="-128"/>
        <a:cs typeface="ＭＳ Ｐゴシック"/>
      </a:defRPr>
    </a:lvl1pPr>
    <a:lvl2pPr marL="457200" algn="l" rtl="0" eaLnBrk="0" fontAlgn="base" hangingPunct="0">
      <a:spcBef>
        <a:spcPct val="0"/>
      </a:spcBef>
      <a:spcAft>
        <a:spcPct val="0"/>
      </a:spcAft>
      <a:defRPr sz="1200" kern="1200">
        <a:solidFill>
          <a:schemeClr val="tx1"/>
        </a:solidFill>
        <a:latin typeface="Cochin" charset="0"/>
        <a:ea typeface="ＭＳ Ｐゴシック" charset="-128"/>
        <a:cs typeface="ＭＳ Ｐゴシック"/>
      </a:defRPr>
    </a:lvl2pPr>
    <a:lvl3pPr marL="914400" algn="l" rtl="0" eaLnBrk="0" fontAlgn="base" hangingPunct="0">
      <a:spcBef>
        <a:spcPct val="0"/>
      </a:spcBef>
      <a:spcAft>
        <a:spcPct val="0"/>
      </a:spcAft>
      <a:defRPr sz="1200" kern="1200">
        <a:solidFill>
          <a:schemeClr val="tx1"/>
        </a:solidFill>
        <a:latin typeface="Cochin" charset="0"/>
        <a:ea typeface="ＭＳ Ｐゴシック" charset="-128"/>
        <a:cs typeface="ＭＳ Ｐゴシック"/>
      </a:defRPr>
    </a:lvl3pPr>
    <a:lvl4pPr marL="1371600" algn="l" rtl="0" eaLnBrk="0" fontAlgn="base" hangingPunct="0">
      <a:spcBef>
        <a:spcPct val="0"/>
      </a:spcBef>
      <a:spcAft>
        <a:spcPct val="0"/>
      </a:spcAft>
      <a:defRPr sz="1200" kern="1200">
        <a:solidFill>
          <a:schemeClr val="tx1"/>
        </a:solidFill>
        <a:latin typeface="Cochin" charset="0"/>
        <a:ea typeface="ＭＳ Ｐゴシック" charset="-128"/>
        <a:cs typeface="ＭＳ Ｐゴシック"/>
      </a:defRPr>
    </a:lvl4pPr>
    <a:lvl5pPr marL="1828800" algn="l" rtl="0" eaLnBrk="0" fontAlgn="base" hangingPunct="0">
      <a:spcBef>
        <a:spcPct val="0"/>
      </a:spcBef>
      <a:spcAft>
        <a:spcPct val="0"/>
      </a:spcAft>
      <a:defRPr sz="1200" kern="1200">
        <a:solidFill>
          <a:schemeClr val="tx1"/>
        </a:solidFill>
        <a:latin typeface="Cochin" charset="0"/>
        <a:ea typeface="ＭＳ Ｐゴシック" charset="-128"/>
        <a:cs typeface="ＭＳ Ｐゴシック"/>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743633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many chemicals</a:t>
            </a:r>
            <a:r>
              <a:rPr lang="en-US" baseline="0" dirty="0"/>
              <a:t> here at NPS that are not typically found at other military installations due to our unique research and educational setting.  Therefore, it’s important that anyone working with chemicals is trained on specific uses and the HAZMAT Installation Program.  This training should be provided by your departmental hazmat representative or lab supervisor, and should include proper use, storage, and labeling for chemicals, as well as a review of the Material Safety Data Sheets. </a:t>
            </a:r>
          </a:p>
          <a:p>
            <a:pPr algn="l" defTabSz="914282">
              <a:defRPr/>
            </a:pPr>
            <a:endParaRPr lang="en-US" baseline="0" dirty="0"/>
          </a:p>
          <a:p>
            <a:pPr algn="l" defTabSz="914282">
              <a:defRPr/>
            </a:pPr>
            <a:r>
              <a:rPr lang="en-US" baseline="0" dirty="0"/>
              <a:t>Every chemical container at NPS must be labeled with the chemical name, manufacturer, point of contact or owner, and expiration date.  It must also have an MSDS readily accessible. Please report to the lab supervisor any container not labeled or stored correctly. </a:t>
            </a:r>
          </a:p>
        </p:txBody>
      </p:sp>
    </p:spTree>
    <p:extLst>
      <p:ext uri="{BB962C8B-B14F-4D97-AF65-F5344CB8AC3E}">
        <p14:creationId xmlns:p14="http://schemas.microsoft.com/office/powerpoint/2010/main" val="16263268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Cochin" charset="0"/>
                <a:ea typeface="ＭＳ Ｐゴシック" charset="-128"/>
                <a:cs typeface="ＭＳ Ｐゴシック"/>
              </a:rPr>
              <a:t>PPE (List)</a:t>
            </a:r>
            <a:endParaRPr lang="en-US" sz="1000" kern="1200" dirty="0">
              <a:solidFill>
                <a:schemeClr val="tx1"/>
              </a:solidFill>
              <a:effectLst/>
              <a:latin typeface="Cochin" charset="0"/>
              <a:ea typeface="ＭＳ Ｐゴシック" charset="-128"/>
              <a:cs typeface="ＭＳ Ｐゴシック"/>
            </a:endParaRPr>
          </a:p>
          <a:p>
            <a:pPr lvl="1"/>
            <a:r>
              <a:rPr lang="en-US" sz="1200" kern="1200" dirty="0">
                <a:solidFill>
                  <a:schemeClr val="tx1"/>
                </a:solidFill>
                <a:effectLst/>
                <a:latin typeface="Cochin" charset="0"/>
                <a:ea typeface="ＭＳ Ｐゴシック" charset="-128"/>
                <a:cs typeface="ＭＳ Ｐゴシック"/>
              </a:rPr>
              <a:t>Engineering controls come first &amp; PPE is then utilized as a last line of defense.</a:t>
            </a:r>
          </a:p>
          <a:p>
            <a:pPr lvl="1"/>
            <a:endParaRPr lang="en-US" sz="1000" kern="1200" dirty="0">
              <a:solidFill>
                <a:schemeClr val="tx1"/>
              </a:solidFill>
              <a:effectLst/>
              <a:latin typeface="Cochin" charset="0"/>
              <a:ea typeface="ＭＳ Ｐゴシック" charset="-128"/>
              <a:cs typeface="ＭＳ Ｐゴシック"/>
            </a:endParaRPr>
          </a:p>
          <a:p>
            <a:pPr lvl="1"/>
            <a:r>
              <a:rPr lang="en-US" sz="1200" kern="1200" dirty="0">
                <a:solidFill>
                  <a:schemeClr val="tx1"/>
                </a:solidFill>
                <a:effectLst/>
                <a:latin typeface="Cochin" charset="0"/>
                <a:ea typeface="ＭＳ Ｐゴシック" charset="-128"/>
                <a:cs typeface="ＭＳ Ｐゴシック"/>
              </a:rPr>
              <a:t>As a student, you may have access to posted NOISE HAZARD areas.  You’re Lab Manager / Professor will review the use of required PPE and SOP’s with you. </a:t>
            </a:r>
            <a:endParaRPr lang="en-US" sz="1000" kern="1200" dirty="0">
              <a:solidFill>
                <a:schemeClr val="tx1"/>
              </a:solidFill>
              <a:effectLst/>
              <a:latin typeface="Cochin" charset="0"/>
              <a:ea typeface="ＭＳ Ｐゴシック" charset="-128"/>
              <a:cs typeface="ＭＳ Ｐゴシック"/>
            </a:endParaRPr>
          </a:p>
          <a:p>
            <a:endParaRPr lang="en-US" sz="1200" kern="1200" dirty="0">
              <a:solidFill>
                <a:schemeClr val="tx1"/>
              </a:solidFill>
              <a:effectLst/>
              <a:latin typeface="Cochin" charset="0"/>
              <a:ea typeface="ＭＳ Ｐゴシック" charset="-128"/>
              <a:cs typeface="ＭＳ Ｐゴシック"/>
            </a:endParaRPr>
          </a:p>
          <a:p>
            <a:r>
              <a:rPr lang="en-US" sz="1200" kern="1200" dirty="0">
                <a:solidFill>
                  <a:schemeClr val="tx1"/>
                </a:solidFill>
                <a:effectLst/>
                <a:latin typeface="Cochin" charset="0"/>
                <a:ea typeface="ＭＳ Ｐゴシック" charset="-128"/>
                <a:cs typeface="ＭＳ Ｐゴシック"/>
              </a:rPr>
              <a:t>In some labs, students are utilizing Dust Masks (a.k.a., filtering face-pieces) as part of OSHA’s ‘Employee Voluntary Use of Respirators’ program.  There is a requirement to be briefed by your lab manager on an annual basis.</a:t>
            </a:r>
            <a:endParaRPr lang="en-US" dirty="0"/>
          </a:p>
        </p:txBody>
      </p:sp>
    </p:spTree>
    <p:extLst>
      <p:ext uri="{BB962C8B-B14F-4D97-AF65-F5344CB8AC3E}">
        <p14:creationId xmlns:p14="http://schemas.microsoft.com/office/powerpoint/2010/main" val="30357823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Cochin" charset="0"/>
                <a:ea typeface="ＭＳ Ｐゴシック" charset="-128"/>
                <a:cs typeface="ＭＳ Ｐゴシック"/>
              </a:rPr>
              <a:t>PPE (List)</a:t>
            </a:r>
            <a:endParaRPr lang="en-US" sz="1000" kern="1200" dirty="0">
              <a:solidFill>
                <a:schemeClr val="tx1"/>
              </a:solidFill>
              <a:effectLst/>
              <a:latin typeface="Cochin" charset="0"/>
              <a:ea typeface="ＭＳ Ｐゴシック" charset="-128"/>
              <a:cs typeface="ＭＳ Ｐゴシック"/>
            </a:endParaRPr>
          </a:p>
          <a:p>
            <a:pPr lvl="1"/>
            <a:r>
              <a:rPr lang="en-US" sz="1200" kern="1200" dirty="0">
                <a:solidFill>
                  <a:schemeClr val="tx1"/>
                </a:solidFill>
                <a:effectLst/>
                <a:latin typeface="Cochin" charset="0"/>
                <a:ea typeface="ＭＳ Ｐゴシック" charset="-128"/>
                <a:cs typeface="ＭＳ Ｐゴシック"/>
              </a:rPr>
              <a:t>Engineering controls come first &amp; PPE is then utilized as a last line of defense.</a:t>
            </a:r>
          </a:p>
          <a:p>
            <a:pPr lvl="1"/>
            <a:endParaRPr lang="en-US" sz="1000" kern="1200" dirty="0">
              <a:solidFill>
                <a:schemeClr val="tx1"/>
              </a:solidFill>
              <a:effectLst/>
              <a:latin typeface="Cochin" charset="0"/>
              <a:ea typeface="ＭＳ Ｐゴシック" charset="-128"/>
              <a:cs typeface="ＭＳ Ｐゴシック"/>
            </a:endParaRPr>
          </a:p>
          <a:p>
            <a:pPr lvl="1"/>
            <a:r>
              <a:rPr lang="en-US" sz="1200" kern="1200" dirty="0">
                <a:solidFill>
                  <a:schemeClr val="tx1"/>
                </a:solidFill>
                <a:effectLst/>
                <a:latin typeface="Cochin" charset="0"/>
                <a:ea typeface="ＭＳ Ｐゴシック" charset="-128"/>
                <a:cs typeface="ＭＳ Ｐゴシック"/>
              </a:rPr>
              <a:t>As a student, you may have access to posted NOISE HAZARD areas.  You’re Lab Manager / Professor will review the use of required PPE and SOP’s with you. </a:t>
            </a:r>
            <a:endParaRPr lang="en-US" sz="1000" kern="1200" dirty="0">
              <a:solidFill>
                <a:schemeClr val="tx1"/>
              </a:solidFill>
              <a:effectLst/>
              <a:latin typeface="Cochin" charset="0"/>
              <a:ea typeface="ＭＳ Ｐゴシック" charset="-128"/>
              <a:cs typeface="ＭＳ Ｐゴシック"/>
            </a:endParaRPr>
          </a:p>
          <a:p>
            <a:endParaRPr lang="en-US" sz="1200" kern="1200" dirty="0">
              <a:solidFill>
                <a:schemeClr val="tx1"/>
              </a:solidFill>
              <a:effectLst/>
              <a:latin typeface="Cochin" charset="0"/>
              <a:ea typeface="ＭＳ Ｐゴシック" charset="-128"/>
              <a:cs typeface="ＭＳ Ｐゴシック"/>
            </a:endParaRPr>
          </a:p>
          <a:p>
            <a:r>
              <a:rPr lang="en-US" sz="1200" kern="1200" dirty="0">
                <a:solidFill>
                  <a:schemeClr val="tx1"/>
                </a:solidFill>
                <a:effectLst/>
                <a:latin typeface="Cochin" charset="0"/>
                <a:ea typeface="ＭＳ Ｐゴシック" charset="-128"/>
                <a:cs typeface="ＭＳ Ｐゴシック"/>
              </a:rPr>
              <a:t>In some labs, students are utilizing Dust Masks (a.k.a., filtering face-pieces) as part of OSHA’s ‘Employee Voluntary Use of Respirators’ program.  There is a requirement to be briefed by your lab manager on an annual basis.</a:t>
            </a:r>
            <a:endParaRPr lang="en-US" dirty="0"/>
          </a:p>
        </p:txBody>
      </p:sp>
    </p:spTree>
    <p:extLst>
      <p:ext uri="{BB962C8B-B14F-4D97-AF65-F5344CB8AC3E}">
        <p14:creationId xmlns:p14="http://schemas.microsoft.com/office/powerpoint/2010/main" val="23017676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263268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14282">
              <a:defRPr/>
            </a:pPr>
            <a:r>
              <a:rPr lang="en-US" baseline="0" dirty="0"/>
              <a:t>Signage is also important.  For example, the </a:t>
            </a:r>
            <a:r>
              <a:rPr lang="en-US" baseline="0" dirty="0" err="1"/>
              <a:t>nanomems</a:t>
            </a:r>
            <a:r>
              <a:rPr lang="en-US" baseline="0" dirty="0"/>
              <a:t> sign you see here is located outside of Watkins Hall.  The colors symbolize categories and numbers 0 through 4 symbolize severity, with 0 being the least sever.  Therefore, this sign shows that Acid, for those who don’t already know, is reactive with other chemicals and is an extreme danger to health.</a:t>
            </a:r>
          </a:p>
        </p:txBody>
      </p:sp>
    </p:spTree>
    <p:extLst>
      <p:ext uri="{BB962C8B-B14F-4D97-AF65-F5344CB8AC3E}">
        <p14:creationId xmlns:p14="http://schemas.microsoft.com/office/powerpoint/2010/main" val="1626326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3816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713008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0" fontAlgn="base" latinLnBrk="0" hangingPunct="0">
              <a:lnSpc>
                <a:spcPct val="100000"/>
              </a:lnSpc>
              <a:spcBef>
                <a:spcPct val="0"/>
              </a:spcBef>
              <a:spcAft>
                <a:spcPct val="0"/>
              </a:spcAft>
              <a:buClrTx/>
              <a:buSzTx/>
              <a:buFontTx/>
              <a:buNone/>
              <a:tabLst/>
              <a:defRPr/>
            </a:pPr>
            <a:r>
              <a:rPr lang="en-US" sz="1200" kern="1200" dirty="0">
                <a:solidFill>
                  <a:schemeClr val="tx1"/>
                </a:solidFill>
                <a:effectLst/>
                <a:latin typeface="Cochin" charset="0"/>
                <a:ea typeface="ＭＳ Ｐゴシック" charset="-128"/>
                <a:cs typeface="ＭＳ Ｐゴシック"/>
              </a:rPr>
              <a:t>Be PROACTIVE - Don’t let fatigue and discomfort reach your pain level…ask us to help.</a:t>
            </a:r>
            <a:endParaRPr lang="en-US" sz="1000" kern="1200" dirty="0">
              <a:solidFill>
                <a:schemeClr val="tx1"/>
              </a:solidFill>
              <a:effectLst/>
              <a:latin typeface="Cochin" charset="0"/>
              <a:ea typeface="ＭＳ Ｐゴシック" charset="-128"/>
              <a:cs typeface="ＭＳ Ｐゴシック"/>
            </a:endParaRPr>
          </a:p>
          <a:p>
            <a:endParaRPr lang="en-US" dirty="0"/>
          </a:p>
        </p:txBody>
      </p:sp>
    </p:spTree>
    <p:extLst>
      <p:ext uri="{BB962C8B-B14F-4D97-AF65-F5344CB8AC3E}">
        <p14:creationId xmlns:p14="http://schemas.microsoft.com/office/powerpoint/2010/main" val="16263268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263268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26326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14078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next topic is HAZARD Communication.  So what is it?  Hazard</a:t>
            </a:r>
            <a:r>
              <a:rPr lang="en-US" baseline="0" dirty="0"/>
              <a:t> Communication is your right to know what chemical hazards are in the workplace.  However, not all of you will be working around hazards and chemicals. So we’ll briefly touch on NPS HAZMAT requirements for your awareness. </a:t>
            </a:r>
          </a:p>
        </p:txBody>
      </p:sp>
    </p:spTree>
    <p:extLst>
      <p:ext uri="{BB962C8B-B14F-4D97-AF65-F5344CB8AC3E}">
        <p14:creationId xmlns:p14="http://schemas.microsoft.com/office/powerpoint/2010/main" val="1626326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044700"/>
            <a:ext cx="2616200" cy="4394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70000" y="2044700"/>
            <a:ext cx="7696200" cy="4394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50875" y="2276475"/>
            <a:ext cx="11703050" cy="64357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50875"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transition spd="med">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med">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Cochin" charset="0"/>
            </a:endParaRPr>
          </a:p>
        </p:txBody>
      </p:sp>
      <p:sp>
        <p:nvSpPr>
          <p:cNvPr id="4" name="Text Placeholder 3"/>
          <p:cNvSpPr>
            <a:spLocks noGrp="1"/>
          </p:cNvSpPr>
          <p:nvPr>
            <p:ph type="body" sz="half" idx="2"/>
          </p:nvPr>
        </p:nvSpPr>
        <p:spPr>
          <a:xfrm>
            <a:off x="2549525" y="7634288"/>
            <a:ext cx="7802563" cy="114458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med">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254000"/>
            <a:ext cx="2925762" cy="8458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50875" y="254000"/>
            <a:ext cx="8624888" cy="845820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70000" y="5029200"/>
            <a:ext cx="5156200" cy="1409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5029200"/>
            <a:ext cx="5156200" cy="1409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sym typeface="Copperplate" charset="0"/>
              </a:rPr>
              <a:t>Click icon to add picture</a:t>
            </a: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1270000" y="2044700"/>
            <a:ext cx="10464800" cy="2857500"/>
          </a:xfrm>
          <a:prstGeom prst="rect">
            <a:avLst/>
          </a:prstGeom>
          <a:noFill/>
          <a:ln w="12700">
            <a:noFill/>
            <a:miter lim="800000"/>
            <a:headEnd/>
            <a:tailEnd/>
          </a:ln>
          <a:effectLst>
            <a:outerShdw dist="50800" dir="13500000" algn="ctr" rotWithShape="0">
              <a:schemeClr val="bg2"/>
            </a:outerShdw>
          </a:effectLst>
        </p:spPr>
        <p:txBody>
          <a:bodyPr vert="horz" wrap="square" lIns="50800" tIns="50800" rIns="50800" bIns="50800" numCol="1" anchor="b" anchorCtr="0" compatLnSpc="1">
            <a:prstTxWarp prst="textNoShape">
              <a:avLst/>
            </a:prstTxWarp>
          </a:bodyPr>
          <a:lstStyle/>
          <a:p>
            <a:pPr lvl="0"/>
            <a:r>
              <a:rPr lang="en-US">
                <a:sym typeface="Copperplate" charset="0"/>
              </a:rPr>
              <a:t>Click to edit Master title style</a:t>
            </a:r>
          </a:p>
        </p:txBody>
      </p:sp>
      <p:sp>
        <p:nvSpPr>
          <p:cNvPr id="1026" name="Rectangle 2"/>
          <p:cNvSpPr>
            <a:spLocks noGrp="1" noChangeArrowheads="1"/>
          </p:cNvSpPr>
          <p:nvPr>
            <p:ph type="body" idx="1"/>
          </p:nvPr>
        </p:nvSpPr>
        <p:spPr bwMode="auto">
          <a:xfrm>
            <a:off x="1270000" y="5029200"/>
            <a:ext cx="10464800" cy="1409700"/>
          </a:xfrm>
          <a:prstGeom prst="rect">
            <a:avLst/>
          </a:prstGeom>
          <a:noFill/>
          <a:ln w="12700">
            <a:noFill/>
            <a:miter lim="800000"/>
            <a:headEnd/>
            <a:tailEnd/>
          </a:ln>
          <a:effectLst>
            <a:outerShdw dist="50800" dir="13500000" algn="ctr" rotWithShape="0">
              <a:schemeClr val="bg2"/>
            </a:outerShdw>
          </a:effectLst>
        </p:spPr>
        <p:txBody>
          <a:bodyPr vert="horz" wrap="square" lIns="50800" tIns="50800" rIns="50800" bIns="50800" numCol="1" anchor="t" anchorCtr="0" compatLnSpc="1">
            <a:prstTxWarp prst="textNoShape">
              <a:avLst/>
            </a:prstTxWarp>
          </a:bodyPr>
          <a:lstStyle/>
          <a:p>
            <a:pPr lvl="0"/>
            <a:r>
              <a:rPr lang="en-US">
                <a:sym typeface="Copperplate" charset="0"/>
              </a:rPr>
              <a:t>Click to edit Master text styles</a:t>
            </a:r>
          </a:p>
          <a:p>
            <a:pPr lvl="1"/>
            <a:r>
              <a:rPr lang="en-US">
                <a:sym typeface="Copperplate" charset="0"/>
              </a:rPr>
              <a:t>Second level</a:t>
            </a:r>
          </a:p>
          <a:p>
            <a:pPr lvl="2"/>
            <a:r>
              <a:rPr lang="en-US">
                <a:sym typeface="Copperplate" charset="0"/>
              </a:rPr>
              <a:t>Third level</a:t>
            </a:r>
          </a:p>
          <a:p>
            <a:pPr lvl="3"/>
            <a:r>
              <a:rPr lang="en-US">
                <a:sym typeface="Copperplate" charset="0"/>
              </a:rPr>
              <a:t>Fourth level</a:t>
            </a:r>
          </a:p>
          <a:p>
            <a:pPr lvl="4"/>
            <a:r>
              <a:rPr lang="en-US">
                <a:sym typeface="Copperplate" charset="0"/>
              </a:rPr>
              <a:t>Fifth level</a:t>
            </a:r>
          </a:p>
        </p:txBody>
      </p:sp>
    </p:spTree>
  </p:cSld>
  <p:clrMap bg1="dk2" tx1="lt1" bg2="dk1"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spd="med">
    <p:fade/>
  </p:transition>
  <p:hf hdr="0" ftr="0" dt="0"/>
  <p:txStyles>
    <p:titleStyle>
      <a:lvl1pPr algn="ctr" rtl="0" eaLnBrk="1" fontAlgn="base" hangingPunct="1">
        <a:spcBef>
          <a:spcPct val="0"/>
        </a:spcBef>
        <a:spcAft>
          <a:spcPct val="0"/>
        </a:spcAft>
        <a:defRPr sz="9400">
          <a:solidFill>
            <a:schemeClr val="tx1"/>
          </a:solidFill>
          <a:latin typeface="+mj-lt"/>
          <a:ea typeface="+mj-ea"/>
          <a:cs typeface="+mj-cs"/>
          <a:sym typeface="Copperplate"/>
        </a:defRPr>
      </a:lvl1pPr>
      <a:lvl2pPr algn="ctr" rtl="0" eaLnBrk="1" fontAlgn="base" hangingPunct="1">
        <a:spcBef>
          <a:spcPct val="0"/>
        </a:spcBef>
        <a:spcAft>
          <a:spcPct val="0"/>
        </a:spcAft>
        <a:defRPr sz="9400">
          <a:solidFill>
            <a:schemeClr val="tx1"/>
          </a:solidFill>
          <a:latin typeface="Copperplate" charset="0"/>
          <a:ea typeface="ヒラギノ明朝 ProN W3" charset="0"/>
          <a:cs typeface="ヒラギノ明朝 ProN W3" charset="0"/>
          <a:sym typeface="Copperplate"/>
        </a:defRPr>
      </a:lvl2pPr>
      <a:lvl3pPr algn="ctr" rtl="0" eaLnBrk="1" fontAlgn="base" hangingPunct="1">
        <a:spcBef>
          <a:spcPct val="0"/>
        </a:spcBef>
        <a:spcAft>
          <a:spcPct val="0"/>
        </a:spcAft>
        <a:defRPr sz="9400">
          <a:solidFill>
            <a:schemeClr val="tx1"/>
          </a:solidFill>
          <a:latin typeface="Copperplate" charset="0"/>
          <a:ea typeface="ヒラギノ明朝 ProN W3" charset="0"/>
          <a:cs typeface="ヒラギノ明朝 ProN W3" charset="0"/>
          <a:sym typeface="Copperplate"/>
        </a:defRPr>
      </a:lvl3pPr>
      <a:lvl4pPr algn="ctr" rtl="0" eaLnBrk="1" fontAlgn="base" hangingPunct="1">
        <a:spcBef>
          <a:spcPct val="0"/>
        </a:spcBef>
        <a:spcAft>
          <a:spcPct val="0"/>
        </a:spcAft>
        <a:defRPr sz="9400">
          <a:solidFill>
            <a:schemeClr val="tx1"/>
          </a:solidFill>
          <a:latin typeface="Copperplate" charset="0"/>
          <a:ea typeface="ヒラギノ明朝 ProN W3" charset="0"/>
          <a:cs typeface="ヒラギノ明朝 ProN W3" charset="0"/>
          <a:sym typeface="Copperplate"/>
        </a:defRPr>
      </a:lvl4pPr>
      <a:lvl5pPr algn="ctr" rtl="0" eaLnBrk="1" fontAlgn="base" hangingPunct="1">
        <a:spcBef>
          <a:spcPct val="0"/>
        </a:spcBef>
        <a:spcAft>
          <a:spcPct val="0"/>
        </a:spcAft>
        <a:defRPr sz="9400">
          <a:solidFill>
            <a:schemeClr val="tx1"/>
          </a:solidFill>
          <a:latin typeface="Copperplate" charset="0"/>
          <a:ea typeface="ヒラギノ明朝 ProN W3" charset="0"/>
          <a:cs typeface="ヒラギノ明朝 ProN W3" charset="0"/>
          <a:sym typeface="Copperplate"/>
        </a:defRPr>
      </a:lvl5pPr>
      <a:lvl6pPr marL="457200" algn="ctr" rtl="0" eaLnBrk="1" fontAlgn="base" hangingPunct="1">
        <a:spcBef>
          <a:spcPct val="0"/>
        </a:spcBef>
        <a:spcAft>
          <a:spcPct val="0"/>
        </a:spcAft>
        <a:defRPr sz="9400">
          <a:solidFill>
            <a:schemeClr val="tx1"/>
          </a:solidFill>
          <a:latin typeface="Copperplate" charset="0"/>
          <a:ea typeface="ヒラギノ明朝 ProN W3" charset="0"/>
          <a:cs typeface="ヒラギノ明朝 ProN W3" charset="0"/>
          <a:sym typeface="Copperplate" charset="0"/>
        </a:defRPr>
      </a:lvl6pPr>
      <a:lvl7pPr marL="914400" algn="ctr" rtl="0" eaLnBrk="1" fontAlgn="base" hangingPunct="1">
        <a:spcBef>
          <a:spcPct val="0"/>
        </a:spcBef>
        <a:spcAft>
          <a:spcPct val="0"/>
        </a:spcAft>
        <a:defRPr sz="9400">
          <a:solidFill>
            <a:schemeClr val="tx1"/>
          </a:solidFill>
          <a:latin typeface="Copperplate" charset="0"/>
          <a:ea typeface="ヒラギノ明朝 ProN W3" charset="0"/>
          <a:cs typeface="ヒラギノ明朝 ProN W3" charset="0"/>
          <a:sym typeface="Copperplate" charset="0"/>
        </a:defRPr>
      </a:lvl7pPr>
      <a:lvl8pPr marL="1371600" algn="ctr" rtl="0" eaLnBrk="1" fontAlgn="base" hangingPunct="1">
        <a:spcBef>
          <a:spcPct val="0"/>
        </a:spcBef>
        <a:spcAft>
          <a:spcPct val="0"/>
        </a:spcAft>
        <a:defRPr sz="9400">
          <a:solidFill>
            <a:schemeClr val="tx1"/>
          </a:solidFill>
          <a:latin typeface="Copperplate" charset="0"/>
          <a:ea typeface="ヒラギノ明朝 ProN W3" charset="0"/>
          <a:cs typeface="ヒラギノ明朝 ProN W3" charset="0"/>
          <a:sym typeface="Copperplate" charset="0"/>
        </a:defRPr>
      </a:lvl8pPr>
      <a:lvl9pPr marL="1828800" algn="ctr" rtl="0" eaLnBrk="1" fontAlgn="base" hangingPunct="1">
        <a:spcBef>
          <a:spcPct val="0"/>
        </a:spcBef>
        <a:spcAft>
          <a:spcPct val="0"/>
        </a:spcAft>
        <a:defRPr sz="9400">
          <a:solidFill>
            <a:schemeClr val="tx1"/>
          </a:solidFill>
          <a:latin typeface="Copperplate" charset="0"/>
          <a:ea typeface="ヒラギノ明朝 ProN W3" charset="0"/>
          <a:cs typeface="ヒラギノ明朝 ProN W3" charset="0"/>
          <a:sym typeface="Copperplate" charset="0"/>
        </a:defRPr>
      </a:lvl9pPr>
    </p:titleStyle>
    <p:bodyStyle>
      <a:lvl1pPr marL="342900" indent="-342900" algn="ctr" rtl="0" eaLnBrk="1" fontAlgn="base" hangingPunct="1">
        <a:spcBef>
          <a:spcPct val="0"/>
        </a:spcBef>
        <a:spcAft>
          <a:spcPct val="0"/>
        </a:spcAft>
        <a:defRPr sz="3800">
          <a:solidFill>
            <a:srgbClr val="FFFDF9"/>
          </a:solidFill>
          <a:latin typeface="+mn-lt"/>
          <a:ea typeface="+mn-ea"/>
          <a:cs typeface="+mn-cs"/>
          <a:sym typeface="Copperplate"/>
        </a:defRPr>
      </a:lvl1pPr>
      <a:lvl2pPr marL="742950" indent="-285750" algn="ctr" rtl="0" eaLnBrk="1" fontAlgn="base" hangingPunct="1">
        <a:spcBef>
          <a:spcPct val="0"/>
        </a:spcBef>
        <a:spcAft>
          <a:spcPct val="0"/>
        </a:spcAft>
        <a:defRPr sz="3800">
          <a:solidFill>
            <a:srgbClr val="FFFDF9"/>
          </a:solidFill>
          <a:latin typeface="+mn-lt"/>
          <a:ea typeface="+mn-ea"/>
          <a:cs typeface="+mn-cs"/>
          <a:sym typeface="Copperplate"/>
        </a:defRPr>
      </a:lvl2pPr>
      <a:lvl3pPr marL="1143000" indent="-228600" algn="ctr" rtl="0" eaLnBrk="1" fontAlgn="base" hangingPunct="1">
        <a:spcBef>
          <a:spcPct val="0"/>
        </a:spcBef>
        <a:spcAft>
          <a:spcPct val="0"/>
        </a:spcAft>
        <a:defRPr sz="3800">
          <a:solidFill>
            <a:srgbClr val="FFFDF9"/>
          </a:solidFill>
          <a:latin typeface="+mn-lt"/>
          <a:ea typeface="+mn-ea"/>
          <a:cs typeface="+mn-cs"/>
          <a:sym typeface="Copperplate"/>
        </a:defRPr>
      </a:lvl3pPr>
      <a:lvl4pPr marL="1600200" indent="-228600" algn="ctr" rtl="0" eaLnBrk="1" fontAlgn="base" hangingPunct="1">
        <a:spcBef>
          <a:spcPct val="0"/>
        </a:spcBef>
        <a:spcAft>
          <a:spcPct val="0"/>
        </a:spcAft>
        <a:defRPr sz="3800">
          <a:solidFill>
            <a:srgbClr val="FFFDF9"/>
          </a:solidFill>
          <a:latin typeface="+mn-lt"/>
          <a:ea typeface="+mn-ea"/>
          <a:cs typeface="+mn-cs"/>
          <a:sym typeface="Copperplate"/>
        </a:defRPr>
      </a:lvl4pPr>
      <a:lvl5pPr marL="2057400" indent="-228600" algn="ctr" rtl="0" eaLnBrk="1" fontAlgn="base" hangingPunct="1">
        <a:spcBef>
          <a:spcPct val="0"/>
        </a:spcBef>
        <a:spcAft>
          <a:spcPct val="0"/>
        </a:spcAft>
        <a:defRPr sz="3800">
          <a:solidFill>
            <a:srgbClr val="FFFDF9"/>
          </a:solidFill>
          <a:latin typeface="+mn-lt"/>
          <a:ea typeface="+mn-ea"/>
          <a:cs typeface="+mn-cs"/>
          <a:sym typeface="Copperplate"/>
        </a:defRPr>
      </a:lvl5pPr>
      <a:lvl6pPr marL="457200" algn="ctr" rtl="0" eaLnBrk="1" fontAlgn="base" hangingPunct="1">
        <a:spcBef>
          <a:spcPct val="0"/>
        </a:spcBef>
        <a:spcAft>
          <a:spcPct val="0"/>
        </a:spcAft>
        <a:defRPr sz="3800">
          <a:solidFill>
            <a:srgbClr val="FFFDF9"/>
          </a:solidFill>
          <a:latin typeface="+mn-lt"/>
          <a:ea typeface="+mn-ea"/>
          <a:cs typeface="+mn-cs"/>
          <a:sym typeface="Copperplate" charset="0"/>
        </a:defRPr>
      </a:lvl6pPr>
      <a:lvl7pPr marL="914400" algn="ctr" rtl="0" eaLnBrk="1" fontAlgn="base" hangingPunct="1">
        <a:spcBef>
          <a:spcPct val="0"/>
        </a:spcBef>
        <a:spcAft>
          <a:spcPct val="0"/>
        </a:spcAft>
        <a:defRPr sz="3800">
          <a:solidFill>
            <a:srgbClr val="FFFDF9"/>
          </a:solidFill>
          <a:latin typeface="+mn-lt"/>
          <a:ea typeface="+mn-ea"/>
          <a:cs typeface="+mn-cs"/>
          <a:sym typeface="Copperplate" charset="0"/>
        </a:defRPr>
      </a:lvl7pPr>
      <a:lvl8pPr marL="1371600" algn="ctr" rtl="0" eaLnBrk="1" fontAlgn="base" hangingPunct="1">
        <a:spcBef>
          <a:spcPct val="0"/>
        </a:spcBef>
        <a:spcAft>
          <a:spcPct val="0"/>
        </a:spcAft>
        <a:defRPr sz="3800">
          <a:solidFill>
            <a:srgbClr val="FFFDF9"/>
          </a:solidFill>
          <a:latin typeface="+mn-lt"/>
          <a:ea typeface="+mn-ea"/>
          <a:cs typeface="+mn-cs"/>
          <a:sym typeface="Copperplate" charset="0"/>
        </a:defRPr>
      </a:lvl8pPr>
      <a:lvl9pPr marL="1828800" algn="ctr" rtl="0" eaLnBrk="1" fontAlgn="base" hangingPunct="1">
        <a:spcBef>
          <a:spcPct val="0"/>
        </a:spcBef>
        <a:spcAft>
          <a:spcPct val="0"/>
        </a:spcAft>
        <a:defRPr sz="3800">
          <a:solidFill>
            <a:srgbClr val="FFFDF9"/>
          </a:solidFill>
          <a:latin typeface="+mn-lt"/>
          <a:ea typeface="+mn-ea"/>
          <a:cs typeface="+mn-cs"/>
          <a:sym typeface="Copperplate"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049" name="Rectangle 1"/>
          <p:cNvSpPr>
            <a:spLocks noGrp="1" noChangeArrowheads="1"/>
          </p:cNvSpPr>
          <p:nvPr>
            <p:ph type="title"/>
          </p:nvPr>
        </p:nvSpPr>
        <p:spPr bwMode="auto">
          <a:xfrm>
            <a:off x="1270000" y="254000"/>
            <a:ext cx="10464800" cy="1993900"/>
          </a:xfrm>
          <a:prstGeom prst="rect">
            <a:avLst/>
          </a:prstGeom>
          <a:noFill/>
          <a:ln w="12700">
            <a:noFill/>
            <a:miter lim="800000"/>
            <a:headEnd/>
            <a:tailEnd/>
          </a:ln>
          <a:effectLst>
            <a:outerShdw dist="25399" dir="2700000" algn="ctr" rotWithShape="0">
              <a:srgbClr val="F9F8ED"/>
            </a:outerShdw>
          </a:effectLst>
        </p:spPr>
        <p:txBody>
          <a:bodyPr vert="horz" wrap="square" lIns="50800" tIns="50800" rIns="50800" bIns="50800" numCol="1" anchor="ctr" anchorCtr="0" compatLnSpc="1">
            <a:prstTxWarp prst="textNoShape">
              <a:avLst/>
            </a:prstTxWarp>
          </a:bodyPr>
          <a:lstStyle/>
          <a:p>
            <a:pPr lvl="0"/>
            <a:r>
              <a:rPr lang="en-US">
                <a:sym typeface="Copperplate" charset="0"/>
              </a:rPr>
              <a:t>Click to edit Master title style</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fade/>
  </p:transition>
  <p:hf hdr="0" ftr="0" dt="0"/>
  <p:txStyles>
    <p:titleStyle>
      <a:lvl1pPr algn="ctr" rtl="0" eaLnBrk="0" fontAlgn="base" hangingPunct="0">
        <a:lnSpc>
          <a:spcPct val="80000"/>
        </a:lnSpc>
        <a:spcBef>
          <a:spcPct val="0"/>
        </a:spcBef>
        <a:spcAft>
          <a:spcPct val="0"/>
        </a:spcAft>
        <a:defRPr sz="7800">
          <a:solidFill>
            <a:srgbClr val="6B7786"/>
          </a:solidFill>
          <a:latin typeface="+mj-lt"/>
          <a:ea typeface="+mj-ea"/>
          <a:cs typeface="+mj-cs"/>
          <a:sym typeface="Copperplate"/>
        </a:defRPr>
      </a:lvl1pPr>
      <a:lvl2pPr algn="ctr" rtl="0" eaLnBrk="0" fontAlgn="base" hangingPunct="0">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a:defRPr>
      </a:lvl2pPr>
      <a:lvl3pPr algn="ctr" rtl="0" eaLnBrk="0" fontAlgn="base" hangingPunct="0">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a:defRPr>
      </a:lvl3pPr>
      <a:lvl4pPr algn="ctr" rtl="0" eaLnBrk="0" fontAlgn="base" hangingPunct="0">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a:defRPr>
      </a:lvl4pPr>
      <a:lvl5pPr algn="ctr" rtl="0" eaLnBrk="0" fontAlgn="base" hangingPunct="0">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a:defRPr>
      </a:lvl5pPr>
      <a:lvl6pPr marL="457200" algn="ctr" rtl="0" fontAlgn="base">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charset="0"/>
        </a:defRPr>
      </a:lvl6pPr>
      <a:lvl7pPr marL="914400" algn="ctr" rtl="0" fontAlgn="base">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charset="0"/>
        </a:defRPr>
      </a:lvl7pPr>
      <a:lvl8pPr marL="1371600" algn="ctr" rtl="0" fontAlgn="base">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charset="0"/>
        </a:defRPr>
      </a:lvl8pPr>
      <a:lvl9pPr marL="1828800" algn="ctr" rtl="0" fontAlgn="base">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charset="0"/>
        </a:defRPr>
      </a:lvl9pPr>
    </p:titleStyle>
    <p:bodyStyle>
      <a:lvl1pPr marL="668338" indent="-350838" algn="l" rtl="0" eaLnBrk="0" fontAlgn="base" hangingPunct="0">
        <a:spcBef>
          <a:spcPts val="4000"/>
        </a:spcBef>
        <a:spcAft>
          <a:spcPct val="0"/>
        </a:spcAft>
        <a:buSzPct val="74000"/>
        <a:buChar char="•"/>
        <a:defRPr sz="4000">
          <a:solidFill>
            <a:schemeClr val="tx1"/>
          </a:solidFill>
          <a:latin typeface="+mn-lt"/>
          <a:ea typeface="+mn-ea"/>
          <a:cs typeface="+mn-cs"/>
          <a:sym typeface="Cochin"/>
        </a:defRPr>
      </a:lvl1pPr>
      <a:lvl2pPr marL="1112838" indent="-350838" algn="l" rtl="0" eaLnBrk="0" fontAlgn="base" hangingPunct="0">
        <a:spcBef>
          <a:spcPts val="4000"/>
        </a:spcBef>
        <a:spcAft>
          <a:spcPct val="0"/>
        </a:spcAft>
        <a:buSzPct val="74000"/>
        <a:buChar char="•"/>
        <a:defRPr sz="4000">
          <a:solidFill>
            <a:schemeClr val="tx1"/>
          </a:solidFill>
          <a:latin typeface="+mn-lt"/>
          <a:ea typeface="+mn-ea"/>
          <a:cs typeface="+mn-cs"/>
          <a:sym typeface="Cochin"/>
        </a:defRPr>
      </a:lvl2pPr>
      <a:lvl3pPr marL="1557338" indent="-350838" algn="l" rtl="0" eaLnBrk="0" fontAlgn="base" hangingPunct="0">
        <a:spcBef>
          <a:spcPts val="4000"/>
        </a:spcBef>
        <a:spcAft>
          <a:spcPct val="0"/>
        </a:spcAft>
        <a:buSzPct val="74000"/>
        <a:buChar char="•"/>
        <a:defRPr sz="4000">
          <a:solidFill>
            <a:schemeClr val="tx1"/>
          </a:solidFill>
          <a:latin typeface="+mn-lt"/>
          <a:ea typeface="+mn-ea"/>
          <a:cs typeface="+mn-cs"/>
          <a:sym typeface="Cochin"/>
        </a:defRPr>
      </a:lvl3pPr>
      <a:lvl4pPr marL="2001838" indent="-350838" algn="l" rtl="0" eaLnBrk="0" fontAlgn="base" hangingPunct="0">
        <a:spcBef>
          <a:spcPts val="4000"/>
        </a:spcBef>
        <a:spcAft>
          <a:spcPct val="0"/>
        </a:spcAft>
        <a:buSzPct val="74000"/>
        <a:buChar char="•"/>
        <a:defRPr sz="4000">
          <a:solidFill>
            <a:schemeClr val="tx1"/>
          </a:solidFill>
          <a:latin typeface="+mn-lt"/>
          <a:ea typeface="+mn-ea"/>
          <a:cs typeface="+mn-cs"/>
          <a:sym typeface="Cochin"/>
        </a:defRPr>
      </a:lvl4pPr>
      <a:lvl5pPr marL="2446338" indent="-350838" algn="l" rtl="0" eaLnBrk="0" fontAlgn="base" hangingPunct="0">
        <a:spcBef>
          <a:spcPts val="4000"/>
        </a:spcBef>
        <a:spcAft>
          <a:spcPct val="0"/>
        </a:spcAft>
        <a:buSzPct val="74000"/>
        <a:buChar char="•"/>
        <a:defRPr sz="4000">
          <a:solidFill>
            <a:schemeClr val="tx1"/>
          </a:solidFill>
          <a:latin typeface="+mn-lt"/>
          <a:ea typeface="+mn-ea"/>
          <a:cs typeface="+mn-cs"/>
          <a:sym typeface="Cochin"/>
        </a:defRPr>
      </a:lvl5pPr>
      <a:lvl6pPr marL="2903538" indent="-350838" algn="l" rtl="0" fontAlgn="base">
        <a:spcBef>
          <a:spcPts val="4000"/>
        </a:spcBef>
        <a:spcAft>
          <a:spcPct val="0"/>
        </a:spcAft>
        <a:buSzPct val="74000"/>
        <a:buChar char="•"/>
        <a:defRPr sz="4000">
          <a:solidFill>
            <a:schemeClr val="tx1"/>
          </a:solidFill>
          <a:latin typeface="+mn-lt"/>
          <a:ea typeface="+mn-ea"/>
          <a:cs typeface="+mn-cs"/>
          <a:sym typeface="Cochin" charset="0"/>
        </a:defRPr>
      </a:lvl6pPr>
      <a:lvl7pPr marL="3360738" indent="-350838" algn="l" rtl="0" fontAlgn="base">
        <a:spcBef>
          <a:spcPts val="4000"/>
        </a:spcBef>
        <a:spcAft>
          <a:spcPct val="0"/>
        </a:spcAft>
        <a:buSzPct val="74000"/>
        <a:buChar char="•"/>
        <a:defRPr sz="4000">
          <a:solidFill>
            <a:schemeClr val="tx1"/>
          </a:solidFill>
          <a:latin typeface="+mn-lt"/>
          <a:ea typeface="+mn-ea"/>
          <a:cs typeface="+mn-cs"/>
          <a:sym typeface="Cochin" charset="0"/>
        </a:defRPr>
      </a:lvl7pPr>
      <a:lvl8pPr marL="3817938" indent="-350838" algn="l" rtl="0" fontAlgn="base">
        <a:spcBef>
          <a:spcPts val="4000"/>
        </a:spcBef>
        <a:spcAft>
          <a:spcPct val="0"/>
        </a:spcAft>
        <a:buSzPct val="74000"/>
        <a:buChar char="•"/>
        <a:defRPr sz="4000">
          <a:solidFill>
            <a:schemeClr val="tx1"/>
          </a:solidFill>
          <a:latin typeface="+mn-lt"/>
          <a:ea typeface="+mn-ea"/>
          <a:cs typeface="+mn-cs"/>
          <a:sym typeface="Cochin" charset="0"/>
        </a:defRPr>
      </a:lvl8pPr>
      <a:lvl9pPr marL="4275138" indent="-350838" algn="l" rtl="0" fontAlgn="base">
        <a:spcBef>
          <a:spcPts val="4000"/>
        </a:spcBef>
        <a:spcAft>
          <a:spcPct val="0"/>
        </a:spcAft>
        <a:buSzPct val="74000"/>
        <a:buChar char="•"/>
        <a:defRPr sz="4000">
          <a:solidFill>
            <a:schemeClr val="tx1"/>
          </a:solidFill>
          <a:latin typeface="+mn-lt"/>
          <a:ea typeface="+mn-ea"/>
          <a:cs typeface="+mn-cs"/>
          <a:sym typeface="Cochin"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image" Target="../media/image12.png"/><Relationship Id="rId5" Type="http://schemas.openxmlformats.org/officeDocument/2006/relationships/image" Target="../media/image7.wmf"/><Relationship Id="rId4" Type="http://schemas.openxmlformats.org/officeDocument/2006/relationships/oleObject" Target="../embeddings/oleObject4.bin"/></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slide" Target="slide24.xml"/><Relationship Id="rId5" Type="http://schemas.openxmlformats.org/officeDocument/2006/relationships/image" Target="../media/image7.wmf"/><Relationship Id="rId4" Type="http://schemas.openxmlformats.org/officeDocument/2006/relationships/oleObject" Target="../embeddings/oleObject4.bin"/></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image" Target="../media/image13.jpeg"/><Relationship Id="rId5" Type="http://schemas.openxmlformats.org/officeDocument/2006/relationships/image" Target="../media/image7.wmf"/><Relationship Id="rId4" Type="http://schemas.openxmlformats.org/officeDocument/2006/relationships/oleObject" Target="../embeddings/oleObject5.bin"/></Relationships>
</file>

<file path=ppt/slides/_rels/slide1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4.jpeg"/><Relationship Id="rId7"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image" Target="../media/image7.wmf"/><Relationship Id="rId5" Type="http://schemas.openxmlformats.org/officeDocument/2006/relationships/oleObject" Target="../embeddings/oleObject6.bin"/><Relationship Id="rId10" Type="http://schemas.openxmlformats.org/officeDocument/2006/relationships/image" Target="../media/image18.png"/><Relationship Id="rId4" Type="http://schemas.openxmlformats.org/officeDocument/2006/relationships/image" Target="../media/image6.png"/><Relationship Id="rId9"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5.xml"/><Relationship Id="rId5" Type="http://schemas.openxmlformats.org/officeDocument/2006/relationships/image" Target="../media/image7.wmf"/><Relationship Id="rId4" Type="http://schemas.openxmlformats.org/officeDocument/2006/relationships/oleObject" Target="../embeddings/oleObject7.bin"/></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hyperlink" Target="https://www.outdoorlife.com/survival/fishermen-save-drowning-teenagers-monterey-bay/" TargetMode="External"/><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slide" Target="slide25.xml"/><Relationship Id="rId5" Type="http://schemas.openxmlformats.org/officeDocument/2006/relationships/image" Target="../media/image7.wmf"/><Relationship Id="rId4" Type="http://schemas.openxmlformats.org/officeDocument/2006/relationships/oleObject" Target="../embeddings/oleObject7.bin"/></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hyperlink" Target="mailto:safety@nps.edu" TargetMode="External"/><Relationship Id="rId5" Type="http://schemas.openxmlformats.org/officeDocument/2006/relationships/image" Target="../media/image7.wmf"/><Relationship Id="rId4" Type="http://schemas.openxmlformats.org/officeDocument/2006/relationships/oleObject" Target="../embeddings/oleObject8.bin"/></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5.xml"/><Relationship Id="rId5" Type="http://schemas.openxmlformats.org/officeDocument/2006/relationships/image" Target="../media/image7.wmf"/><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df"/><Relationship Id="rId1" Type="http://schemas.openxmlformats.org/officeDocument/2006/relationships/slideLayout" Target="../slideLayouts/slideLayout15.xml"/><Relationship Id="rId4" Type="http://schemas.openxmlformats.org/officeDocument/2006/relationships/slide" Target="slide11.xml"/></Relationships>
</file>

<file path=ppt/slides/_rels/slide25.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image" Target="../media/image20.pdf"/><Relationship Id="rId1" Type="http://schemas.openxmlformats.org/officeDocument/2006/relationships/slideLayout" Target="../slideLayouts/slideLayout15.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Hw6sDulj7GA" TargetMode="External"/><Relationship Id="rId2" Type="http://schemas.openxmlformats.org/officeDocument/2006/relationships/notesSlide" Target="../notesSlides/notesSlide3.xml"/><Relationship Id="rId1" Type="http://schemas.openxmlformats.org/officeDocument/2006/relationships/slideLayout" Target="../slideLayouts/slideLayout15.xml"/><Relationship Id="rId5" Type="http://schemas.openxmlformats.org/officeDocument/2006/relationships/slide" Target="slide18.xml"/><Relationship Id="rId4" Type="http://schemas.openxmlformats.org/officeDocument/2006/relationships/hyperlink" Target="https://www.youtube.com/watch?v=HYamOHcDtrE" TargetMode="External"/></Relationships>
</file>

<file path=ppt/slides/_rels/slide6.xml.rels><?xml version="1.0" encoding="UTF-8" standalone="yes"?>
<Relationships xmlns="http://schemas.openxmlformats.org/package/2006/relationships"><Relationship Id="rId2" Type="http://schemas.openxmlformats.org/officeDocument/2006/relationships/hyperlink" Target="https://www.youtube.com/watch?v=GnpwLP2THmM" TargetMode="Externa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HYamOHcDtrE" TargetMode="External"/><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image" Target="../media/image10.jpg"/><Relationship Id="rId5" Type="http://schemas.openxmlformats.org/officeDocument/2006/relationships/image" Target="../media/image7.wmf"/><Relationship Id="rId4" Type="http://schemas.openxmlformats.org/officeDocument/2006/relationships/oleObject" Target="../embeddings/oleObject2.bin"/></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image" Target="../media/image7.wmf"/><Relationship Id="rId5" Type="http://schemas.openxmlformats.org/officeDocument/2006/relationships/oleObject" Target="../embeddings/oleObject3.bin"/><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5362" name="Picture 1"/>
          <p:cNvPicPr>
            <a:picLocks noChangeAspect="1" noChangeArrowheads="1"/>
          </p:cNvPicPr>
          <p:nvPr/>
        </p:nvPicPr>
        <p:blipFill>
          <a:blip r:embed="rId4" cstate="print"/>
          <a:srcRect/>
          <a:stretch>
            <a:fillRect/>
          </a:stretch>
        </p:blipFill>
        <p:spPr bwMode="auto">
          <a:xfrm>
            <a:off x="0" y="-68263"/>
            <a:ext cx="1638300" cy="9872663"/>
          </a:xfrm>
          <a:prstGeom prst="rect">
            <a:avLst/>
          </a:prstGeom>
          <a:noFill/>
          <a:ln w="12700">
            <a:noFill/>
            <a:miter lim="800000"/>
            <a:headEnd/>
            <a:tailEnd/>
          </a:ln>
        </p:spPr>
      </p:pic>
      <p:pic>
        <p:nvPicPr>
          <p:cNvPr id="15363" name="Picture 2"/>
          <p:cNvPicPr>
            <a:picLocks noChangeAspect="1" noChangeArrowheads="1"/>
          </p:cNvPicPr>
          <p:nvPr/>
        </p:nvPicPr>
        <p:blipFill>
          <a:blip r:embed="rId5" cstate="print"/>
          <a:srcRect/>
          <a:stretch>
            <a:fillRect/>
          </a:stretch>
        </p:blipFill>
        <p:spPr bwMode="auto">
          <a:xfrm>
            <a:off x="7518400" y="3503613"/>
            <a:ext cx="5499100" cy="6262687"/>
          </a:xfrm>
          <a:prstGeom prst="rect">
            <a:avLst/>
          </a:prstGeom>
          <a:noFill/>
          <a:ln w="12700">
            <a:noFill/>
            <a:miter lim="800000"/>
            <a:headEnd/>
            <a:tailEnd/>
          </a:ln>
        </p:spPr>
      </p:pic>
      <p:sp>
        <p:nvSpPr>
          <p:cNvPr id="2" name="Rectangle 3"/>
          <p:cNvSpPr>
            <a:spLocks noGrp="1" noChangeArrowheads="1"/>
          </p:cNvSpPr>
          <p:nvPr>
            <p:ph type="title"/>
          </p:nvPr>
        </p:nvSpPr>
        <p:spPr>
          <a:xfrm>
            <a:off x="1657350" y="3503613"/>
            <a:ext cx="10464800" cy="3354387"/>
          </a:xfrm>
          <a:effectLst>
            <a:outerShdw dist="50799" dir="11999969" algn="ctr" rotWithShape="0">
              <a:schemeClr val="bg2"/>
            </a:outerShdw>
          </a:effectLst>
        </p:spPr>
        <p:txBody>
          <a:bodyPr/>
          <a:lstStyle/>
          <a:p>
            <a:pPr>
              <a:defRPr/>
            </a:pPr>
            <a:r>
              <a:rPr lang="en-US" sz="8800" dirty="0">
                <a:solidFill>
                  <a:srgbClr val="4BDD1F"/>
                </a:solidFill>
              </a:rPr>
              <a:t>Student Intern</a:t>
            </a:r>
            <a:br>
              <a:rPr lang="en-US" sz="8800" dirty="0">
                <a:solidFill>
                  <a:srgbClr val="4BDD1F"/>
                </a:solidFill>
              </a:rPr>
            </a:br>
            <a:r>
              <a:rPr lang="en-US" sz="8800" dirty="0">
                <a:solidFill>
                  <a:srgbClr val="4BDD1F"/>
                </a:solidFill>
              </a:rPr>
              <a:t>Orientation Brief</a:t>
            </a:r>
            <a:br>
              <a:rPr lang="en-US" sz="8800" dirty="0">
                <a:solidFill>
                  <a:srgbClr val="4BDD1F"/>
                </a:solidFill>
              </a:rPr>
            </a:br>
            <a:endParaRPr lang="en-US" sz="4800" dirty="0">
              <a:solidFill>
                <a:srgbClr val="4BDD1F"/>
              </a:solidFill>
              <a:latin typeface="Helvetica Neue UltraLight" charset="0"/>
              <a:ea typeface="ヒラギノ角ゴ ProN W3" charset="-128"/>
              <a:sym typeface="Helvetica Neue UltraLight" charset="0"/>
            </a:endParaRPr>
          </a:p>
        </p:txBody>
      </p:sp>
      <p:pic>
        <p:nvPicPr>
          <p:cNvPr id="15366" name="Picture 5"/>
          <p:cNvPicPr>
            <a:picLocks noChangeAspect="1" noChangeArrowheads="1"/>
          </p:cNvPicPr>
          <p:nvPr/>
        </p:nvPicPr>
        <p:blipFill>
          <a:blip r:embed="rId6" cstate="print"/>
          <a:srcRect/>
          <a:stretch>
            <a:fillRect/>
          </a:stretch>
        </p:blipFill>
        <p:spPr bwMode="auto">
          <a:xfrm>
            <a:off x="4978400" y="533400"/>
            <a:ext cx="3638550" cy="2603500"/>
          </a:xfrm>
          <a:prstGeom prst="rect">
            <a:avLst/>
          </a:prstGeom>
          <a:noFill/>
          <a:ln w="12700">
            <a:noFill/>
            <a:miter lim="800000"/>
            <a:headEnd/>
            <a:tailEnd/>
          </a:ln>
        </p:spPr>
      </p:pic>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p:cNvSpPr>
          <p:nvPr/>
        </p:nvSpPr>
        <p:spPr bwMode="auto">
          <a:xfrm>
            <a:off x="-40640" y="0"/>
            <a:ext cx="13004800" cy="1270000"/>
          </a:xfrm>
          <a:prstGeom prst="rect">
            <a:avLst/>
          </a:prstGeom>
          <a:solidFill>
            <a:srgbClr val="24323C"/>
          </a:solidFill>
          <a:ln w="3175">
            <a:noFill/>
            <a:miter lim="800000"/>
            <a:headEnd/>
            <a:tailEnd/>
          </a:ln>
          <a:effectLst>
            <a:outerShdw dist="12700" dir="2700000" algn="ctr" rotWithShape="0">
              <a:schemeClr val="bg2"/>
            </a:outerShdw>
          </a:effectLst>
        </p:spPr>
        <p:txBody>
          <a:bodyPr lIns="0" tIns="0" rIns="0" bIns="0"/>
          <a:lstStyle/>
          <a:p>
            <a:pPr algn="ctr">
              <a:defRPr/>
            </a:pPr>
            <a:endParaRPr lang="en-US" dirty="0">
              <a:latin typeface="Cochin" charset="0"/>
              <a:ea typeface="ヒラギノ明朝 ProN W3" charset="0"/>
              <a:cs typeface="+mn-cs"/>
              <a:sym typeface="Cochin" charset="0"/>
            </a:endParaRPr>
          </a:p>
        </p:txBody>
      </p:sp>
      <p:sp>
        <p:nvSpPr>
          <p:cNvPr id="1029" name="Rectangle 3"/>
          <p:cNvSpPr>
            <a:spLocks noGrp="1" noChangeArrowheads="1"/>
          </p:cNvSpPr>
          <p:nvPr>
            <p:ph type="title"/>
          </p:nvPr>
        </p:nvSpPr>
        <p:spPr>
          <a:xfrm>
            <a:off x="1270000" y="186140"/>
            <a:ext cx="10464800" cy="1083860"/>
          </a:xfrm>
          <a:effectLst/>
        </p:spPr>
        <p:txBody>
          <a:bodyPr/>
          <a:lstStyle/>
          <a:p>
            <a:pPr eaLnBrk="1" hangingPunct="1">
              <a:lnSpc>
                <a:spcPct val="100000"/>
              </a:lnSpc>
            </a:pPr>
            <a:r>
              <a:rPr lang="en-US" sz="3600" b="1" dirty="0">
                <a:solidFill>
                  <a:srgbClr val="4BDD1F"/>
                </a:solidFill>
              </a:rPr>
              <a:t>CONFINED SPACES </a:t>
            </a:r>
            <a:endParaRPr lang="en-US" sz="3600" b="1" dirty="0">
              <a:solidFill>
                <a:srgbClr val="4BDD1F"/>
              </a:solidFill>
              <a:ea typeface="ヒラギノ角ゴ ProN W3"/>
              <a:cs typeface="ヒラギノ角ゴ ProN W3"/>
              <a:sym typeface="Helvetica Neue UltraLight"/>
            </a:endParaRPr>
          </a:p>
        </p:txBody>
      </p:sp>
      <p:pic>
        <p:nvPicPr>
          <p:cNvPr id="1030" name="Picture 4"/>
          <p:cNvPicPr>
            <a:picLocks noChangeAspect="1" noChangeArrowheads="1"/>
          </p:cNvPicPr>
          <p:nvPr/>
        </p:nvPicPr>
        <p:blipFill>
          <a:blip r:embed="rId3" cstate="print"/>
          <a:srcRect/>
          <a:stretch>
            <a:fillRect/>
          </a:stretch>
        </p:blipFill>
        <p:spPr bwMode="auto">
          <a:xfrm>
            <a:off x="76200" y="127000"/>
            <a:ext cx="1312863" cy="939800"/>
          </a:xfrm>
          <a:prstGeom prst="rect">
            <a:avLst/>
          </a:prstGeom>
          <a:noFill/>
          <a:ln w="12700">
            <a:noFill/>
            <a:miter lim="800000"/>
            <a:headEnd/>
            <a:tailEnd/>
          </a:ln>
        </p:spPr>
      </p:pic>
      <p:sp>
        <p:nvSpPr>
          <p:cNvPr id="1031" name="Text Box 5"/>
          <p:cNvSpPr txBox="1">
            <a:spLocks noChangeArrowheads="1"/>
          </p:cNvSpPr>
          <p:nvPr/>
        </p:nvSpPr>
        <p:spPr bwMode="auto">
          <a:xfrm>
            <a:off x="6337300" y="9290050"/>
            <a:ext cx="317500" cy="330200"/>
          </a:xfrm>
          <a:prstGeom prst="rect">
            <a:avLst/>
          </a:prstGeom>
          <a:noFill/>
          <a:ln w="12700">
            <a:noFill/>
            <a:miter lim="800000"/>
            <a:headEnd/>
            <a:tailEnd/>
          </a:ln>
        </p:spPr>
        <p:txBody>
          <a:bodyPr wrap="none"/>
          <a:lstStyle/>
          <a:p>
            <a:pPr algn="ctr"/>
            <a:fld id="{11D79395-946B-48CB-AC21-025E6E4E5474}" type="slidenum">
              <a:rPr lang="en-US" sz="1600">
                <a:solidFill>
                  <a:schemeClr val="tx1"/>
                </a:solidFill>
              </a:rPr>
              <a:pPr algn="ctr"/>
              <a:t>10</a:t>
            </a:fld>
            <a:endParaRPr lang="en-US" sz="1600">
              <a:solidFill>
                <a:schemeClr val="tx1"/>
              </a:solidFill>
            </a:endParaRPr>
          </a:p>
        </p:txBody>
      </p:sp>
      <p:graphicFrame>
        <p:nvGraphicFramePr>
          <p:cNvPr id="1026" name="Object 2"/>
          <p:cNvGraphicFramePr>
            <a:graphicFrameLocks noChangeAspect="1"/>
          </p:cNvGraphicFramePr>
          <p:nvPr/>
        </p:nvGraphicFramePr>
        <p:xfrm>
          <a:off x="4838700" y="3238500"/>
          <a:ext cx="914400" cy="198438"/>
        </p:xfrm>
        <a:graphic>
          <a:graphicData uri="http://schemas.openxmlformats.org/presentationml/2006/ole">
            <mc:AlternateContent xmlns:mc="http://schemas.openxmlformats.org/markup-compatibility/2006">
              <mc:Choice xmlns:v="urn:schemas-microsoft-com:vml" Requires="v">
                <p:oleObj name="Equation" r:id="rId4" imgW="435285" imgH="677109" progId="">
                  <p:embed/>
                </p:oleObj>
              </mc:Choice>
              <mc:Fallback>
                <p:oleObj name="Equation" r:id="rId4" imgW="435285" imgH="677109" progId="">
                  <p:embed/>
                  <p:pic>
                    <p:nvPicPr>
                      <p:cNvPr id="1026"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38700" y="3238500"/>
                        <a:ext cx="914400" cy="198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Rectangle 2"/>
          <p:cNvSpPr txBox="1">
            <a:spLocks noChangeArrowheads="1"/>
          </p:cNvSpPr>
          <p:nvPr/>
        </p:nvSpPr>
        <p:spPr bwMode="auto">
          <a:xfrm flipH="1" flipV="1">
            <a:off x="12795249" y="9259569"/>
            <a:ext cx="45719" cy="45719"/>
          </a:xfrm>
          <a:prstGeom prst="rect">
            <a:avLst/>
          </a:prstGeom>
          <a:noFill/>
          <a:ln w="12700">
            <a:noFill/>
            <a:miter lim="800000"/>
            <a:headEnd/>
            <a:tailEnd/>
          </a:ln>
          <a:effectLst>
            <a:outerShdw dist="25399" dir="2700000" algn="ctr" rotWithShape="0">
              <a:srgbClr val="F9F8ED"/>
            </a:outerShdw>
          </a:effectLst>
        </p:spPr>
        <p:txBody>
          <a:bodyPr vert="horz" wrap="square" lIns="92075" tIns="46038" rIns="92075" bIns="46038" numCol="1" anchor="ctr" anchorCtr="0" compatLnSpc="1">
            <a:prstTxWarp prst="textNoShape">
              <a:avLst/>
            </a:prstTxWarp>
          </a:bodyPr>
          <a:lstStyle>
            <a:lvl1pPr algn="ctr" rtl="0" eaLnBrk="0" fontAlgn="base" hangingPunct="0">
              <a:lnSpc>
                <a:spcPct val="80000"/>
              </a:lnSpc>
              <a:spcBef>
                <a:spcPct val="0"/>
              </a:spcBef>
              <a:spcAft>
                <a:spcPct val="0"/>
              </a:spcAft>
              <a:defRPr sz="7800">
                <a:solidFill>
                  <a:srgbClr val="6B7786"/>
                </a:solidFill>
                <a:latin typeface="+mj-lt"/>
                <a:ea typeface="+mj-ea"/>
                <a:cs typeface="+mj-cs"/>
                <a:sym typeface="Copperplate"/>
              </a:defRPr>
            </a:lvl1pPr>
            <a:lvl2pPr algn="ctr" rtl="0" eaLnBrk="0" fontAlgn="base" hangingPunct="0">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a:defRPr>
            </a:lvl2pPr>
            <a:lvl3pPr algn="ctr" rtl="0" eaLnBrk="0" fontAlgn="base" hangingPunct="0">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a:defRPr>
            </a:lvl3pPr>
            <a:lvl4pPr algn="ctr" rtl="0" eaLnBrk="0" fontAlgn="base" hangingPunct="0">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a:defRPr>
            </a:lvl4pPr>
            <a:lvl5pPr algn="ctr" rtl="0" eaLnBrk="0" fontAlgn="base" hangingPunct="0">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a:defRPr>
            </a:lvl5pPr>
            <a:lvl6pPr marL="457200" algn="ctr" rtl="0" fontAlgn="base">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charset="0"/>
              </a:defRPr>
            </a:lvl6pPr>
            <a:lvl7pPr marL="914400" algn="ctr" rtl="0" fontAlgn="base">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charset="0"/>
              </a:defRPr>
            </a:lvl7pPr>
            <a:lvl8pPr marL="1371600" algn="ctr" rtl="0" fontAlgn="base">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charset="0"/>
              </a:defRPr>
            </a:lvl8pPr>
            <a:lvl9pPr marL="1828800" algn="ctr" rtl="0" fontAlgn="base">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charset="0"/>
              </a:defRPr>
            </a:lvl9pPr>
          </a:lstStyle>
          <a:p>
            <a:pPr eaLnBrk="1" hangingPunct="1"/>
            <a:endParaRPr lang="en-US" sz="4000" dirty="0">
              <a:solidFill>
                <a:schemeClr val="tx1"/>
              </a:solidFill>
            </a:endParaRPr>
          </a:p>
        </p:txBody>
      </p:sp>
      <p:sp>
        <p:nvSpPr>
          <p:cNvPr id="18" name="Rectangle 3"/>
          <p:cNvSpPr txBox="1">
            <a:spLocks noChangeArrowheads="1"/>
          </p:cNvSpPr>
          <p:nvPr/>
        </p:nvSpPr>
        <p:spPr>
          <a:xfrm>
            <a:off x="6515100" y="7620000"/>
            <a:ext cx="6350000" cy="419100"/>
          </a:xfrm>
          <a:prstGeom prst="rect">
            <a:avLst/>
          </a:prstGeom>
        </p:spPr>
        <p:txBody>
          <a:bodyPr/>
          <a:lstStyle>
            <a:lvl1pPr marL="668338" indent="-350838" algn="l" rtl="0" eaLnBrk="0" fontAlgn="base" hangingPunct="0">
              <a:spcBef>
                <a:spcPts val="4000"/>
              </a:spcBef>
              <a:spcAft>
                <a:spcPct val="0"/>
              </a:spcAft>
              <a:buSzPct val="74000"/>
              <a:buChar char="•"/>
              <a:defRPr sz="2800">
                <a:solidFill>
                  <a:schemeClr val="tx1"/>
                </a:solidFill>
                <a:latin typeface="+mn-lt"/>
                <a:ea typeface="+mn-ea"/>
                <a:cs typeface="+mn-cs"/>
                <a:sym typeface="Cochin"/>
              </a:defRPr>
            </a:lvl1pPr>
            <a:lvl2pPr marL="1112838" indent="-350838" algn="l" rtl="0" eaLnBrk="0" fontAlgn="base" hangingPunct="0">
              <a:spcBef>
                <a:spcPts val="4000"/>
              </a:spcBef>
              <a:spcAft>
                <a:spcPct val="0"/>
              </a:spcAft>
              <a:buSzPct val="74000"/>
              <a:buChar char="•"/>
              <a:defRPr sz="2400">
                <a:solidFill>
                  <a:schemeClr val="tx1"/>
                </a:solidFill>
                <a:latin typeface="+mn-lt"/>
                <a:ea typeface="+mn-ea"/>
                <a:cs typeface="+mn-cs"/>
                <a:sym typeface="Cochin"/>
              </a:defRPr>
            </a:lvl2pPr>
            <a:lvl3pPr marL="1557338" indent="-350838" algn="l" rtl="0" eaLnBrk="0" fontAlgn="base" hangingPunct="0">
              <a:spcBef>
                <a:spcPts val="4000"/>
              </a:spcBef>
              <a:spcAft>
                <a:spcPct val="0"/>
              </a:spcAft>
              <a:buSzPct val="74000"/>
              <a:buChar char="•"/>
              <a:defRPr sz="2000">
                <a:solidFill>
                  <a:schemeClr val="tx1"/>
                </a:solidFill>
                <a:latin typeface="+mn-lt"/>
                <a:ea typeface="+mn-ea"/>
                <a:cs typeface="+mn-cs"/>
                <a:sym typeface="Cochin"/>
              </a:defRPr>
            </a:lvl3pPr>
            <a:lvl4pPr marL="2001838" indent="-350838" algn="l" rtl="0" eaLnBrk="0" fontAlgn="base" hangingPunct="0">
              <a:spcBef>
                <a:spcPts val="4000"/>
              </a:spcBef>
              <a:spcAft>
                <a:spcPct val="0"/>
              </a:spcAft>
              <a:buSzPct val="74000"/>
              <a:buChar char="•"/>
              <a:defRPr sz="1800">
                <a:solidFill>
                  <a:schemeClr val="tx1"/>
                </a:solidFill>
                <a:latin typeface="+mn-lt"/>
                <a:ea typeface="+mn-ea"/>
                <a:cs typeface="+mn-cs"/>
                <a:sym typeface="Cochin"/>
              </a:defRPr>
            </a:lvl4pPr>
            <a:lvl5pPr marL="2446338" indent="-350838" algn="l" rtl="0" eaLnBrk="0" fontAlgn="base" hangingPunct="0">
              <a:spcBef>
                <a:spcPts val="4000"/>
              </a:spcBef>
              <a:spcAft>
                <a:spcPct val="0"/>
              </a:spcAft>
              <a:buSzPct val="74000"/>
              <a:buChar char="•"/>
              <a:defRPr sz="1800">
                <a:solidFill>
                  <a:schemeClr val="tx1"/>
                </a:solidFill>
                <a:latin typeface="+mn-lt"/>
                <a:ea typeface="+mn-ea"/>
                <a:cs typeface="+mn-cs"/>
                <a:sym typeface="Cochin"/>
              </a:defRPr>
            </a:lvl5pPr>
            <a:lvl6pPr marL="29035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6pPr>
            <a:lvl7pPr marL="33607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7pPr>
            <a:lvl8pPr marL="38179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8pPr>
            <a:lvl9pPr marL="42751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9pPr>
          </a:lstStyle>
          <a:p>
            <a:pPr eaLnBrk="1" hangingPunct="1">
              <a:buFontTx/>
              <a:buNone/>
            </a:pPr>
            <a:endParaRPr lang="en-US" dirty="0">
              <a:latin typeface="Arial" charset="0"/>
            </a:endParaRPr>
          </a:p>
        </p:txBody>
      </p:sp>
      <p:sp>
        <p:nvSpPr>
          <p:cNvPr id="19" name="Rectangle 3"/>
          <p:cNvSpPr>
            <a:spLocks noChangeArrowheads="1"/>
          </p:cNvSpPr>
          <p:nvPr/>
        </p:nvSpPr>
        <p:spPr bwMode="auto">
          <a:xfrm>
            <a:off x="-50800" y="6743700"/>
            <a:ext cx="6540500" cy="2171700"/>
          </a:xfrm>
          <a:prstGeom prst="rect">
            <a:avLst/>
          </a:prstGeom>
          <a:noFill/>
          <a:ln w="9525">
            <a:noFill/>
            <a:miter lim="800000"/>
            <a:headEnd/>
            <a:tailEnd/>
          </a:ln>
        </p:spPr>
        <p:txBody>
          <a:bodyPr lIns="92075" tIns="46038" rIns="92075" bIns="46038"/>
          <a:lstStyle/>
          <a:p>
            <a:pPr marL="342900" indent="-342900">
              <a:lnSpc>
                <a:spcPct val="100000"/>
              </a:lnSpc>
              <a:buFontTx/>
              <a:buNone/>
            </a:pPr>
            <a:endParaRPr lang="en-US" sz="2800" dirty="0"/>
          </a:p>
        </p:txBody>
      </p:sp>
      <p:sp>
        <p:nvSpPr>
          <p:cNvPr id="2" name="TextBox 1"/>
          <p:cNvSpPr txBox="1"/>
          <p:nvPr/>
        </p:nvSpPr>
        <p:spPr>
          <a:xfrm>
            <a:off x="406401" y="1633954"/>
            <a:ext cx="12192000" cy="6524863"/>
          </a:xfrm>
          <a:prstGeom prst="rect">
            <a:avLst/>
          </a:prstGeom>
          <a:noFill/>
        </p:spPr>
        <p:txBody>
          <a:bodyPr wrap="square" rtlCol="0">
            <a:spAutoFit/>
          </a:bodyPr>
          <a:lstStyle/>
          <a:p>
            <a:r>
              <a:rPr lang="en-US" b="1" dirty="0"/>
              <a:t>Enclosures with </a:t>
            </a:r>
            <a:r>
              <a:rPr lang="en-US" b="1" u="sng" dirty="0"/>
              <a:t>limited means of entry/exit </a:t>
            </a:r>
          </a:p>
          <a:p>
            <a:r>
              <a:rPr lang="en-US" b="1" dirty="0"/>
              <a:t>that are not designed for continuous occupancy.</a:t>
            </a:r>
          </a:p>
          <a:p>
            <a:endParaRPr lang="en-US" b="1" dirty="0"/>
          </a:p>
          <a:p>
            <a:pPr marL="742950" indent="-742950">
              <a:buFont typeface="+mj-lt"/>
              <a:buAutoNum type="arabicPeriod"/>
            </a:pPr>
            <a:r>
              <a:rPr lang="en-US" b="1" dirty="0"/>
              <a:t>Examples: Tunnels, Storage tanks, pits, sewers, underground utility vaults, and manholes.</a:t>
            </a:r>
          </a:p>
          <a:p>
            <a:pPr marL="742950" indent="-742950">
              <a:buFont typeface="+mj-lt"/>
              <a:buAutoNum type="arabicPeriod"/>
            </a:pPr>
            <a:endParaRPr lang="en-US" b="1" dirty="0"/>
          </a:p>
          <a:p>
            <a:pPr marL="742950" indent="-742950">
              <a:buFont typeface="+mj-lt"/>
              <a:buAutoNum type="arabicPeriod"/>
            </a:pPr>
            <a:r>
              <a:rPr lang="en-US" b="1" dirty="0"/>
              <a:t>Report unlabeled spaces.</a:t>
            </a:r>
          </a:p>
          <a:p>
            <a:pPr marL="742950" indent="-742950">
              <a:buFont typeface="+mj-lt"/>
              <a:buAutoNum type="arabicPeriod"/>
            </a:pPr>
            <a:endParaRPr lang="en-US" b="1" dirty="0">
              <a:solidFill>
                <a:srgbClr val="FF0000"/>
              </a:solidFill>
            </a:endParaRPr>
          </a:p>
          <a:p>
            <a:r>
              <a:rPr lang="en-US" b="1" dirty="0">
                <a:solidFill>
                  <a:schemeClr val="tx1"/>
                </a:solidFill>
              </a:rPr>
              <a:t>3.   </a:t>
            </a:r>
            <a:r>
              <a:rPr lang="en-US" b="1" dirty="0">
                <a:solidFill>
                  <a:srgbClr val="FF0000"/>
                </a:solidFill>
              </a:rPr>
              <a:t>ENTRY IS PROHIBITED</a:t>
            </a:r>
            <a:endParaRPr lang="en-US" dirty="0">
              <a:solidFill>
                <a:srgbClr val="FF0000"/>
              </a:solidFill>
            </a:endParaRPr>
          </a:p>
          <a:p>
            <a:pPr marL="742950" indent="-742950">
              <a:buFont typeface="+mj-lt"/>
              <a:buAutoNum type="arabicPeriod"/>
            </a:pPr>
            <a:endParaRPr lang="en-US" dirty="0">
              <a:solidFill>
                <a:srgbClr val="FF0000"/>
              </a:solidFill>
            </a:endParaRPr>
          </a:p>
          <a:p>
            <a:endParaRPr lang="en-US" dirty="0">
              <a:solidFill>
                <a:srgbClr val="FF0000"/>
              </a:solidFill>
            </a:endParaRPr>
          </a:p>
        </p:txBody>
      </p:sp>
      <p:pic>
        <p:nvPicPr>
          <p:cNvPr id="31849" name="Picture 105" descr="http://unitedhoisting.com/wp-content/uploads/2012/06/confined-space-sign.png"/>
          <p:cNvPicPr>
            <a:picLocks noChangeAspect="1" noChangeArrowheads="1"/>
          </p:cNvPicPr>
          <p:nvPr/>
        </p:nvPicPr>
        <p:blipFill>
          <a:blip r:embed="rId6" cstate="print"/>
          <a:srcRect/>
          <a:stretch>
            <a:fillRect/>
          </a:stretch>
        </p:blipFill>
        <p:spPr bwMode="auto">
          <a:xfrm>
            <a:off x="7278346" y="5486400"/>
            <a:ext cx="5472454" cy="3438526"/>
          </a:xfrm>
          <a:prstGeom prst="rect">
            <a:avLst/>
          </a:prstGeom>
          <a:noFill/>
        </p:spPr>
      </p:pic>
    </p:spTree>
    <p:extLst>
      <p:ext uri="{BB962C8B-B14F-4D97-AF65-F5344CB8AC3E}">
        <p14:creationId xmlns:p14="http://schemas.microsoft.com/office/powerpoint/2010/main" val="155769531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Clr clrSpc="rgb" dir="cw">
                                      <p:cBhvr override="childStyle">
                                        <p:cTn id="6" dur="100" fill="hold"/>
                                        <p:tgtEl>
                                          <p:spTgt spid="31849"/>
                                        </p:tgtEl>
                                        <p:attrNameLst>
                                          <p:attrName>style.color</p:attrName>
                                        </p:attrNameLst>
                                      </p:cBhvr>
                                      <p:to>
                                        <a:schemeClr val="bg1"/>
                                      </p:to>
                                    </p:animClr>
                                    <p:animClr clrSpc="rgb" dir="cw">
                                      <p:cBhvr>
                                        <p:cTn id="7" dur="100" fill="hold"/>
                                        <p:tgtEl>
                                          <p:spTgt spid="31849"/>
                                        </p:tgtEl>
                                        <p:attrNameLst>
                                          <p:attrName>fillcolor</p:attrName>
                                        </p:attrNameLst>
                                      </p:cBhvr>
                                      <p:to>
                                        <a:schemeClr val="bg1"/>
                                      </p:to>
                                    </p:animClr>
                                    <p:set>
                                      <p:cBhvr>
                                        <p:cTn id="8" dur="100" fill="hold"/>
                                        <p:tgtEl>
                                          <p:spTgt spid="31849"/>
                                        </p:tgtEl>
                                        <p:attrNameLst>
                                          <p:attrName>fill.type</p:attrName>
                                        </p:attrNameLst>
                                      </p:cBhvr>
                                      <p:to>
                                        <p:strVal val="solid"/>
                                      </p:to>
                                    </p:set>
                                    <p:set>
                                      <p:cBhvr>
                                        <p:cTn id="9" dur="100" fill="hold"/>
                                        <p:tgtEl>
                                          <p:spTgt spid="31849"/>
                                        </p:tgtEl>
                                        <p:attrNameLst>
                                          <p:attrName>fill.on</p:attrName>
                                        </p:attrNameLst>
                                      </p:cBhvr>
                                      <p:to>
                                        <p:strVal val="true"/>
                                      </p:to>
                                    </p:set>
                                    <p:animRot by="120000">
                                      <p:cBhvr>
                                        <p:cTn id="10" dur="100" fill="hold">
                                          <p:stCondLst>
                                            <p:cond delay="0"/>
                                          </p:stCondLst>
                                        </p:cTn>
                                        <p:tgtEl>
                                          <p:spTgt spid="31849"/>
                                        </p:tgtEl>
                                        <p:attrNameLst>
                                          <p:attrName>r</p:attrName>
                                        </p:attrNameLst>
                                      </p:cBhvr>
                                    </p:animRot>
                                    <p:animRot by="-240000">
                                      <p:cBhvr>
                                        <p:cTn id="11" dur="200" fill="hold">
                                          <p:stCondLst>
                                            <p:cond delay="200"/>
                                          </p:stCondLst>
                                        </p:cTn>
                                        <p:tgtEl>
                                          <p:spTgt spid="31849"/>
                                        </p:tgtEl>
                                        <p:attrNameLst>
                                          <p:attrName>r</p:attrName>
                                        </p:attrNameLst>
                                      </p:cBhvr>
                                    </p:animRot>
                                    <p:animRot by="240000">
                                      <p:cBhvr>
                                        <p:cTn id="12" dur="200" fill="hold">
                                          <p:stCondLst>
                                            <p:cond delay="400"/>
                                          </p:stCondLst>
                                        </p:cTn>
                                        <p:tgtEl>
                                          <p:spTgt spid="31849"/>
                                        </p:tgtEl>
                                        <p:attrNameLst>
                                          <p:attrName>r</p:attrName>
                                        </p:attrNameLst>
                                      </p:cBhvr>
                                    </p:animRot>
                                    <p:animRot by="-240000">
                                      <p:cBhvr>
                                        <p:cTn id="13" dur="200" fill="hold">
                                          <p:stCondLst>
                                            <p:cond delay="600"/>
                                          </p:stCondLst>
                                        </p:cTn>
                                        <p:tgtEl>
                                          <p:spTgt spid="31849"/>
                                        </p:tgtEl>
                                        <p:attrNameLst>
                                          <p:attrName>r</p:attrName>
                                        </p:attrNameLst>
                                      </p:cBhvr>
                                    </p:animRot>
                                    <p:animRot by="120000">
                                      <p:cBhvr>
                                        <p:cTn id="14" dur="200" fill="hold">
                                          <p:stCondLst>
                                            <p:cond delay="800"/>
                                          </p:stCondLst>
                                        </p:cTn>
                                        <p:tgtEl>
                                          <p:spTgt spid="3184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p:cNvSpPr>
          <p:nvPr/>
        </p:nvSpPr>
        <p:spPr bwMode="auto">
          <a:xfrm>
            <a:off x="-40640" y="0"/>
            <a:ext cx="13004800" cy="1270000"/>
          </a:xfrm>
          <a:prstGeom prst="rect">
            <a:avLst/>
          </a:prstGeom>
          <a:solidFill>
            <a:srgbClr val="24323C"/>
          </a:solidFill>
          <a:ln w="3175">
            <a:noFill/>
            <a:miter lim="800000"/>
            <a:headEnd/>
            <a:tailEnd/>
          </a:ln>
          <a:effectLst>
            <a:outerShdw dist="12700" dir="2700000" algn="ctr" rotWithShape="0">
              <a:schemeClr val="bg2"/>
            </a:outerShdw>
          </a:effectLst>
        </p:spPr>
        <p:txBody>
          <a:bodyPr lIns="0" tIns="0" rIns="0" bIns="0"/>
          <a:lstStyle/>
          <a:p>
            <a:pPr algn="ctr">
              <a:defRPr/>
            </a:pPr>
            <a:endParaRPr lang="en-US" dirty="0">
              <a:latin typeface="Cochin" charset="0"/>
              <a:ea typeface="ヒラギノ明朝 ProN W3" charset="0"/>
              <a:cs typeface="+mn-cs"/>
              <a:sym typeface="Cochin" charset="0"/>
            </a:endParaRPr>
          </a:p>
        </p:txBody>
      </p:sp>
      <p:sp>
        <p:nvSpPr>
          <p:cNvPr id="1029" name="Rectangle 3"/>
          <p:cNvSpPr>
            <a:spLocks noGrp="1" noChangeArrowheads="1"/>
          </p:cNvSpPr>
          <p:nvPr>
            <p:ph type="title"/>
          </p:nvPr>
        </p:nvSpPr>
        <p:spPr>
          <a:xfrm>
            <a:off x="1270000" y="186140"/>
            <a:ext cx="10464800" cy="1083860"/>
          </a:xfrm>
          <a:effectLst/>
        </p:spPr>
        <p:txBody>
          <a:bodyPr/>
          <a:lstStyle/>
          <a:p>
            <a:pPr eaLnBrk="1" hangingPunct="1">
              <a:lnSpc>
                <a:spcPct val="100000"/>
              </a:lnSpc>
            </a:pPr>
            <a:r>
              <a:rPr lang="en-US" sz="3600" b="1" dirty="0">
                <a:solidFill>
                  <a:srgbClr val="4BDD1F"/>
                </a:solidFill>
              </a:rPr>
              <a:t>Hazards Materials</a:t>
            </a:r>
            <a:endParaRPr lang="en-US" sz="3600" b="1" dirty="0">
              <a:solidFill>
                <a:srgbClr val="4BDD1F"/>
              </a:solidFill>
              <a:ea typeface="ヒラギノ角ゴ ProN W3"/>
              <a:cs typeface="ヒラギノ角ゴ ProN W3"/>
              <a:sym typeface="Helvetica Neue UltraLight"/>
            </a:endParaRPr>
          </a:p>
        </p:txBody>
      </p:sp>
      <p:pic>
        <p:nvPicPr>
          <p:cNvPr id="1030" name="Picture 4"/>
          <p:cNvPicPr>
            <a:picLocks noChangeAspect="1" noChangeArrowheads="1"/>
          </p:cNvPicPr>
          <p:nvPr/>
        </p:nvPicPr>
        <p:blipFill>
          <a:blip r:embed="rId3" cstate="print"/>
          <a:srcRect/>
          <a:stretch>
            <a:fillRect/>
          </a:stretch>
        </p:blipFill>
        <p:spPr bwMode="auto">
          <a:xfrm>
            <a:off x="76200" y="127000"/>
            <a:ext cx="1312863" cy="939800"/>
          </a:xfrm>
          <a:prstGeom prst="rect">
            <a:avLst/>
          </a:prstGeom>
          <a:noFill/>
          <a:ln w="12700">
            <a:noFill/>
            <a:miter lim="800000"/>
            <a:headEnd/>
            <a:tailEnd/>
          </a:ln>
        </p:spPr>
      </p:pic>
      <p:sp>
        <p:nvSpPr>
          <p:cNvPr id="1031" name="Text Box 5"/>
          <p:cNvSpPr txBox="1">
            <a:spLocks noChangeArrowheads="1"/>
          </p:cNvSpPr>
          <p:nvPr/>
        </p:nvSpPr>
        <p:spPr bwMode="auto">
          <a:xfrm>
            <a:off x="6337300" y="9290050"/>
            <a:ext cx="317500" cy="330200"/>
          </a:xfrm>
          <a:prstGeom prst="rect">
            <a:avLst/>
          </a:prstGeom>
          <a:noFill/>
          <a:ln w="12700">
            <a:noFill/>
            <a:miter lim="800000"/>
            <a:headEnd/>
            <a:tailEnd/>
          </a:ln>
        </p:spPr>
        <p:txBody>
          <a:bodyPr wrap="none"/>
          <a:lstStyle/>
          <a:p>
            <a:pPr algn="ctr"/>
            <a:fld id="{11D79395-946B-48CB-AC21-025E6E4E5474}" type="slidenum">
              <a:rPr lang="en-US" sz="1600">
                <a:solidFill>
                  <a:schemeClr val="tx1"/>
                </a:solidFill>
              </a:rPr>
              <a:pPr algn="ctr"/>
              <a:t>11</a:t>
            </a:fld>
            <a:endParaRPr lang="en-US" sz="1600">
              <a:solidFill>
                <a:schemeClr val="tx1"/>
              </a:solidFill>
            </a:endParaRPr>
          </a:p>
        </p:txBody>
      </p:sp>
      <p:graphicFrame>
        <p:nvGraphicFramePr>
          <p:cNvPr id="1026" name="Object 2"/>
          <p:cNvGraphicFramePr>
            <a:graphicFrameLocks noChangeAspect="1"/>
          </p:cNvGraphicFramePr>
          <p:nvPr/>
        </p:nvGraphicFramePr>
        <p:xfrm>
          <a:off x="4838700" y="3238500"/>
          <a:ext cx="914400" cy="198438"/>
        </p:xfrm>
        <a:graphic>
          <a:graphicData uri="http://schemas.openxmlformats.org/presentationml/2006/ole">
            <mc:AlternateContent xmlns:mc="http://schemas.openxmlformats.org/markup-compatibility/2006">
              <mc:Choice xmlns:v="urn:schemas-microsoft-com:vml" Requires="v">
                <p:oleObj name="Equation" r:id="rId4" imgW="435285" imgH="677109" progId="">
                  <p:embed/>
                </p:oleObj>
              </mc:Choice>
              <mc:Fallback>
                <p:oleObj name="Equation" r:id="rId4" imgW="435285" imgH="677109" progId="">
                  <p:embed/>
                  <p:pic>
                    <p:nvPicPr>
                      <p:cNvPr id="1026"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38700" y="3238500"/>
                        <a:ext cx="914400" cy="198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Rectangle 2"/>
          <p:cNvSpPr txBox="1">
            <a:spLocks noChangeArrowheads="1"/>
          </p:cNvSpPr>
          <p:nvPr/>
        </p:nvSpPr>
        <p:spPr bwMode="auto">
          <a:xfrm flipH="1" flipV="1">
            <a:off x="12795249" y="9259569"/>
            <a:ext cx="45719" cy="45719"/>
          </a:xfrm>
          <a:prstGeom prst="rect">
            <a:avLst/>
          </a:prstGeom>
          <a:noFill/>
          <a:ln w="12700">
            <a:noFill/>
            <a:miter lim="800000"/>
            <a:headEnd/>
            <a:tailEnd/>
          </a:ln>
          <a:effectLst>
            <a:outerShdw dist="25399" dir="2700000" algn="ctr" rotWithShape="0">
              <a:srgbClr val="F9F8ED"/>
            </a:outerShdw>
          </a:effectLst>
        </p:spPr>
        <p:txBody>
          <a:bodyPr vert="horz" wrap="square" lIns="92075" tIns="46038" rIns="92075" bIns="46038" numCol="1" anchor="ctr" anchorCtr="0" compatLnSpc="1">
            <a:prstTxWarp prst="textNoShape">
              <a:avLst/>
            </a:prstTxWarp>
          </a:bodyPr>
          <a:lstStyle>
            <a:lvl1pPr algn="ctr" rtl="0" eaLnBrk="0" fontAlgn="base" hangingPunct="0">
              <a:lnSpc>
                <a:spcPct val="80000"/>
              </a:lnSpc>
              <a:spcBef>
                <a:spcPct val="0"/>
              </a:spcBef>
              <a:spcAft>
                <a:spcPct val="0"/>
              </a:spcAft>
              <a:defRPr sz="7800">
                <a:solidFill>
                  <a:srgbClr val="6B7786"/>
                </a:solidFill>
                <a:latin typeface="+mj-lt"/>
                <a:ea typeface="+mj-ea"/>
                <a:cs typeface="+mj-cs"/>
                <a:sym typeface="Copperplate"/>
              </a:defRPr>
            </a:lvl1pPr>
            <a:lvl2pPr algn="ctr" rtl="0" eaLnBrk="0" fontAlgn="base" hangingPunct="0">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a:defRPr>
            </a:lvl2pPr>
            <a:lvl3pPr algn="ctr" rtl="0" eaLnBrk="0" fontAlgn="base" hangingPunct="0">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a:defRPr>
            </a:lvl3pPr>
            <a:lvl4pPr algn="ctr" rtl="0" eaLnBrk="0" fontAlgn="base" hangingPunct="0">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a:defRPr>
            </a:lvl4pPr>
            <a:lvl5pPr algn="ctr" rtl="0" eaLnBrk="0" fontAlgn="base" hangingPunct="0">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a:defRPr>
            </a:lvl5pPr>
            <a:lvl6pPr marL="457200" algn="ctr" rtl="0" fontAlgn="base">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charset="0"/>
              </a:defRPr>
            </a:lvl6pPr>
            <a:lvl7pPr marL="914400" algn="ctr" rtl="0" fontAlgn="base">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charset="0"/>
              </a:defRPr>
            </a:lvl7pPr>
            <a:lvl8pPr marL="1371600" algn="ctr" rtl="0" fontAlgn="base">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charset="0"/>
              </a:defRPr>
            </a:lvl8pPr>
            <a:lvl9pPr marL="1828800" algn="ctr" rtl="0" fontAlgn="base">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charset="0"/>
              </a:defRPr>
            </a:lvl9pPr>
          </a:lstStyle>
          <a:p>
            <a:pPr eaLnBrk="1" hangingPunct="1"/>
            <a:endParaRPr lang="en-US" sz="4000" dirty="0">
              <a:solidFill>
                <a:schemeClr val="tx1"/>
              </a:solidFill>
            </a:endParaRPr>
          </a:p>
        </p:txBody>
      </p:sp>
      <p:sp>
        <p:nvSpPr>
          <p:cNvPr id="18" name="Rectangle 3"/>
          <p:cNvSpPr txBox="1">
            <a:spLocks noChangeArrowheads="1"/>
          </p:cNvSpPr>
          <p:nvPr/>
        </p:nvSpPr>
        <p:spPr>
          <a:xfrm>
            <a:off x="6515100" y="7620000"/>
            <a:ext cx="6350000" cy="419100"/>
          </a:xfrm>
          <a:prstGeom prst="rect">
            <a:avLst/>
          </a:prstGeom>
        </p:spPr>
        <p:txBody>
          <a:bodyPr/>
          <a:lstStyle>
            <a:lvl1pPr marL="668338" indent="-350838" algn="l" rtl="0" eaLnBrk="0" fontAlgn="base" hangingPunct="0">
              <a:spcBef>
                <a:spcPts val="4000"/>
              </a:spcBef>
              <a:spcAft>
                <a:spcPct val="0"/>
              </a:spcAft>
              <a:buSzPct val="74000"/>
              <a:buChar char="•"/>
              <a:defRPr sz="2800">
                <a:solidFill>
                  <a:schemeClr val="tx1"/>
                </a:solidFill>
                <a:latin typeface="+mn-lt"/>
                <a:ea typeface="+mn-ea"/>
                <a:cs typeface="+mn-cs"/>
                <a:sym typeface="Cochin"/>
              </a:defRPr>
            </a:lvl1pPr>
            <a:lvl2pPr marL="1112838" indent="-350838" algn="l" rtl="0" eaLnBrk="0" fontAlgn="base" hangingPunct="0">
              <a:spcBef>
                <a:spcPts val="4000"/>
              </a:spcBef>
              <a:spcAft>
                <a:spcPct val="0"/>
              </a:spcAft>
              <a:buSzPct val="74000"/>
              <a:buChar char="•"/>
              <a:defRPr sz="2400">
                <a:solidFill>
                  <a:schemeClr val="tx1"/>
                </a:solidFill>
                <a:latin typeface="+mn-lt"/>
                <a:ea typeface="+mn-ea"/>
                <a:cs typeface="+mn-cs"/>
                <a:sym typeface="Cochin"/>
              </a:defRPr>
            </a:lvl2pPr>
            <a:lvl3pPr marL="1557338" indent="-350838" algn="l" rtl="0" eaLnBrk="0" fontAlgn="base" hangingPunct="0">
              <a:spcBef>
                <a:spcPts val="4000"/>
              </a:spcBef>
              <a:spcAft>
                <a:spcPct val="0"/>
              </a:spcAft>
              <a:buSzPct val="74000"/>
              <a:buChar char="•"/>
              <a:defRPr sz="2000">
                <a:solidFill>
                  <a:schemeClr val="tx1"/>
                </a:solidFill>
                <a:latin typeface="+mn-lt"/>
                <a:ea typeface="+mn-ea"/>
                <a:cs typeface="+mn-cs"/>
                <a:sym typeface="Cochin"/>
              </a:defRPr>
            </a:lvl3pPr>
            <a:lvl4pPr marL="2001838" indent="-350838" algn="l" rtl="0" eaLnBrk="0" fontAlgn="base" hangingPunct="0">
              <a:spcBef>
                <a:spcPts val="4000"/>
              </a:spcBef>
              <a:spcAft>
                <a:spcPct val="0"/>
              </a:spcAft>
              <a:buSzPct val="74000"/>
              <a:buChar char="•"/>
              <a:defRPr sz="1800">
                <a:solidFill>
                  <a:schemeClr val="tx1"/>
                </a:solidFill>
                <a:latin typeface="+mn-lt"/>
                <a:ea typeface="+mn-ea"/>
                <a:cs typeface="+mn-cs"/>
                <a:sym typeface="Cochin"/>
              </a:defRPr>
            </a:lvl4pPr>
            <a:lvl5pPr marL="2446338" indent="-350838" algn="l" rtl="0" eaLnBrk="0" fontAlgn="base" hangingPunct="0">
              <a:spcBef>
                <a:spcPts val="4000"/>
              </a:spcBef>
              <a:spcAft>
                <a:spcPct val="0"/>
              </a:spcAft>
              <a:buSzPct val="74000"/>
              <a:buChar char="•"/>
              <a:defRPr sz="1800">
                <a:solidFill>
                  <a:schemeClr val="tx1"/>
                </a:solidFill>
                <a:latin typeface="+mn-lt"/>
                <a:ea typeface="+mn-ea"/>
                <a:cs typeface="+mn-cs"/>
                <a:sym typeface="Cochin"/>
              </a:defRPr>
            </a:lvl5pPr>
            <a:lvl6pPr marL="29035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6pPr>
            <a:lvl7pPr marL="33607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7pPr>
            <a:lvl8pPr marL="38179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8pPr>
            <a:lvl9pPr marL="42751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9pPr>
          </a:lstStyle>
          <a:p>
            <a:pPr eaLnBrk="1" hangingPunct="1">
              <a:buFontTx/>
              <a:buNone/>
            </a:pPr>
            <a:endParaRPr lang="en-US" dirty="0">
              <a:latin typeface="Arial" charset="0"/>
            </a:endParaRPr>
          </a:p>
        </p:txBody>
      </p:sp>
      <p:sp>
        <p:nvSpPr>
          <p:cNvPr id="19" name="Rectangle 3"/>
          <p:cNvSpPr>
            <a:spLocks noChangeArrowheads="1"/>
          </p:cNvSpPr>
          <p:nvPr/>
        </p:nvSpPr>
        <p:spPr bwMode="auto">
          <a:xfrm>
            <a:off x="-50800" y="6743700"/>
            <a:ext cx="6540500" cy="2171700"/>
          </a:xfrm>
          <a:prstGeom prst="rect">
            <a:avLst/>
          </a:prstGeom>
          <a:noFill/>
          <a:ln w="9525">
            <a:noFill/>
            <a:miter lim="800000"/>
            <a:headEnd/>
            <a:tailEnd/>
          </a:ln>
        </p:spPr>
        <p:txBody>
          <a:bodyPr lIns="92075" tIns="46038" rIns="92075" bIns="46038"/>
          <a:lstStyle/>
          <a:p>
            <a:pPr marL="342900" indent="-342900">
              <a:lnSpc>
                <a:spcPct val="100000"/>
              </a:lnSpc>
              <a:buFontTx/>
              <a:buNone/>
            </a:pPr>
            <a:endParaRPr lang="en-US" sz="2800" dirty="0"/>
          </a:p>
        </p:txBody>
      </p:sp>
      <p:sp>
        <p:nvSpPr>
          <p:cNvPr id="2" name="TextBox 1"/>
          <p:cNvSpPr txBox="1"/>
          <p:nvPr/>
        </p:nvSpPr>
        <p:spPr>
          <a:xfrm>
            <a:off x="406401" y="1633954"/>
            <a:ext cx="12192000" cy="7694414"/>
          </a:xfrm>
          <a:prstGeom prst="rect">
            <a:avLst/>
          </a:prstGeom>
          <a:noFill/>
        </p:spPr>
        <p:txBody>
          <a:bodyPr wrap="square" rtlCol="0">
            <a:spAutoFit/>
          </a:bodyPr>
          <a:lstStyle/>
          <a:p>
            <a:r>
              <a:rPr lang="en-US" b="1" dirty="0"/>
              <a:t>Do not bring Hazardous Materials to NPS.</a:t>
            </a:r>
          </a:p>
          <a:p>
            <a:pPr marL="1028700" lvl="1" indent="-571500">
              <a:buFont typeface="Arial" panose="020B0604020202020204" pitchFamily="34" charset="0"/>
              <a:buChar char="•"/>
            </a:pPr>
            <a:r>
              <a:rPr lang="en-US" b="1" dirty="0"/>
              <a:t>Anything you wouldn’t want to eat, breath, or put in your house</a:t>
            </a:r>
          </a:p>
          <a:p>
            <a:pPr marL="1028700" lvl="1" indent="-571500">
              <a:buFont typeface="Arial" panose="020B0604020202020204" pitchFamily="34" charset="0"/>
              <a:buChar char="•"/>
            </a:pPr>
            <a:r>
              <a:rPr lang="en-US" b="1" dirty="0"/>
              <a:t>Don’t take any out</a:t>
            </a:r>
          </a:p>
          <a:p>
            <a:pPr marL="1028700" lvl="1" indent="-571500">
              <a:buFont typeface="Arial" panose="020B0604020202020204" pitchFamily="34" charset="0"/>
              <a:buChar char="•"/>
            </a:pPr>
            <a:r>
              <a:rPr lang="en-US" b="1" dirty="0"/>
              <a:t>Dispose of HAZMAT in the lab by direction of your mentor</a:t>
            </a:r>
          </a:p>
          <a:p>
            <a:endParaRPr lang="en-US" b="1" dirty="0"/>
          </a:p>
          <a:p>
            <a:pPr marL="742950" indent="-742950">
              <a:buFont typeface="+mj-lt"/>
              <a:buAutoNum type="arabicPeriod"/>
            </a:pPr>
            <a:r>
              <a:rPr lang="en-US" b="1" dirty="0"/>
              <a:t>Don’t put anything in the </a:t>
            </a:r>
            <a:r>
              <a:rPr lang="en-US" b="1" dirty="0">
                <a:hlinkClick r:id="rId6" action="ppaction://hlinksldjump"/>
              </a:rPr>
              <a:t>trash</a:t>
            </a:r>
            <a:r>
              <a:rPr lang="en-US" b="1" dirty="0"/>
              <a:t> you wouldn’t want in your drinking water</a:t>
            </a:r>
          </a:p>
          <a:p>
            <a:pPr marL="1200150" lvl="1" indent="-742950">
              <a:buFont typeface="+mj-lt"/>
              <a:buAutoNum type="arabicPeriod"/>
            </a:pPr>
            <a:r>
              <a:rPr lang="en-US" b="1" dirty="0"/>
              <a:t>Batteries</a:t>
            </a:r>
          </a:p>
          <a:p>
            <a:pPr marL="1200150" lvl="1" indent="-742950">
              <a:buFont typeface="+mj-lt"/>
              <a:buAutoNum type="arabicPeriod"/>
            </a:pPr>
            <a:r>
              <a:rPr lang="en-US" b="1" dirty="0"/>
              <a:t>Toner cartridges</a:t>
            </a:r>
          </a:p>
          <a:p>
            <a:pPr marL="1200150" lvl="1" indent="-742950">
              <a:buFont typeface="+mj-lt"/>
              <a:buAutoNum type="arabicPeriod"/>
            </a:pPr>
            <a:r>
              <a:rPr lang="en-US" b="1" dirty="0"/>
              <a:t>E-waste</a:t>
            </a:r>
          </a:p>
          <a:p>
            <a:pPr marL="1200150" lvl="1" indent="-742950">
              <a:buFont typeface="+mj-lt"/>
              <a:buAutoNum type="arabicPeriod"/>
            </a:pPr>
            <a:r>
              <a:rPr lang="en-US" b="1" dirty="0"/>
              <a:t>HAZMAT, </a:t>
            </a:r>
            <a:r>
              <a:rPr lang="en-US" b="1" dirty="0" err="1"/>
              <a:t>etc</a:t>
            </a:r>
            <a:r>
              <a:rPr lang="en-US" b="1" dirty="0"/>
              <a:t>, etc.</a:t>
            </a:r>
            <a:endParaRPr lang="en-US" dirty="0">
              <a:solidFill>
                <a:srgbClr val="FF0000"/>
              </a:solidFill>
            </a:endParaRPr>
          </a:p>
        </p:txBody>
      </p:sp>
    </p:spTree>
    <p:extLst>
      <p:ext uri="{BB962C8B-B14F-4D97-AF65-F5344CB8AC3E}">
        <p14:creationId xmlns:p14="http://schemas.microsoft.com/office/powerpoint/2010/main" val="3223104778"/>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p:cNvSpPr>
          <p:nvPr/>
        </p:nvSpPr>
        <p:spPr bwMode="auto">
          <a:xfrm>
            <a:off x="0" y="12700"/>
            <a:ext cx="13004800" cy="1270000"/>
          </a:xfrm>
          <a:prstGeom prst="rect">
            <a:avLst/>
          </a:prstGeom>
          <a:solidFill>
            <a:srgbClr val="24323C"/>
          </a:solidFill>
          <a:ln w="3175">
            <a:noFill/>
            <a:miter lim="800000"/>
            <a:headEnd/>
            <a:tailEnd/>
          </a:ln>
          <a:effectLst>
            <a:outerShdw dist="12700" dir="2700000" algn="ctr" rotWithShape="0">
              <a:schemeClr val="bg2"/>
            </a:outerShdw>
          </a:effectLst>
        </p:spPr>
        <p:txBody>
          <a:bodyPr lIns="0" tIns="0" rIns="0" bIns="0"/>
          <a:lstStyle/>
          <a:p>
            <a:pPr algn="ctr">
              <a:defRPr/>
            </a:pPr>
            <a:endParaRPr lang="en-US" dirty="0">
              <a:latin typeface="Cochin" charset="0"/>
              <a:ea typeface="ヒラギノ明朝 ProN W3" charset="0"/>
              <a:cs typeface="+mn-cs"/>
              <a:sym typeface="Cochin" charset="0"/>
            </a:endParaRPr>
          </a:p>
        </p:txBody>
      </p:sp>
      <p:sp>
        <p:nvSpPr>
          <p:cNvPr id="1029" name="Rectangle 3"/>
          <p:cNvSpPr>
            <a:spLocks noGrp="1" noChangeArrowheads="1"/>
          </p:cNvSpPr>
          <p:nvPr>
            <p:ph type="title"/>
          </p:nvPr>
        </p:nvSpPr>
        <p:spPr>
          <a:xfrm>
            <a:off x="1270000" y="186140"/>
            <a:ext cx="10464800" cy="1083860"/>
          </a:xfrm>
          <a:effectLst/>
        </p:spPr>
        <p:txBody>
          <a:bodyPr/>
          <a:lstStyle/>
          <a:p>
            <a:pPr eaLnBrk="1" hangingPunct="1">
              <a:lnSpc>
                <a:spcPct val="100000"/>
              </a:lnSpc>
            </a:pPr>
            <a:r>
              <a:rPr lang="en-US" sz="4000" b="1" dirty="0">
                <a:solidFill>
                  <a:srgbClr val="4BDD1F"/>
                </a:solidFill>
              </a:rPr>
              <a:t>HAZARDOUS MATERIALS COMMUNICATION </a:t>
            </a:r>
            <a:endParaRPr lang="en-US" sz="4000" b="1" dirty="0">
              <a:solidFill>
                <a:srgbClr val="4BDD1F"/>
              </a:solidFill>
              <a:ea typeface="ヒラギノ角ゴ ProN W3"/>
              <a:cs typeface="ヒラギノ角ゴ ProN W3"/>
              <a:sym typeface="Helvetica Neue UltraLight"/>
            </a:endParaRPr>
          </a:p>
        </p:txBody>
      </p:sp>
      <p:pic>
        <p:nvPicPr>
          <p:cNvPr id="1030" name="Picture 4"/>
          <p:cNvPicPr>
            <a:picLocks noChangeAspect="1" noChangeArrowheads="1"/>
          </p:cNvPicPr>
          <p:nvPr/>
        </p:nvPicPr>
        <p:blipFill>
          <a:blip r:embed="rId3" cstate="print"/>
          <a:srcRect/>
          <a:stretch>
            <a:fillRect/>
          </a:stretch>
        </p:blipFill>
        <p:spPr bwMode="auto">
          <a:xfrm>
            <a:off x="76200" y="127000"/>
            <a:ext cx="1312863" cy="939800"/>
          </a:xfrm>
          <a:prstGeom prst="rect">
            <a:avLst/>
          </a:prstGeom>
          <a:noFill/>
          <a:ln w="12700">
            <a:noFill/>
            <a:miter lim="800000"/>
            <a:headEnd/>
            <a:tailEnd/>
          </a:ln>
        </p:spPr>
      </p:pic>
      <p:sp>
        <p:nvSpPr>
          <p:cNvPr id="1031" name="Text Box 5"/>
          <p:cNvSpPr txBox="1">
            <a:spLocks noChangeArrowheads="1"/>
          </p:cNvSpPr>
          <p:nvPr/>
        </p:nvSpPr>
        <p:spPr bwMode="auto">
          <a:xfrm>
            <a:off x="6337300" y="9290050"/>
            <a:ext cx="317500" cy="330200"/>
          </a:xfrm>
          <a:prstGeom prst="rect">
            <a:avLst/>
          </a:prstGeom>
          <a:noFill/>
          <a:ln w="12700">
            <a:noFill/>
            <a:miter lim="800000"/>
            <a:headEnd/>
            <a:tailEnd/>
          </a:ln>
        </p:spPr>
        <p:txBody>
          <a:bodyPr wrap="none"/>
          <a:lstStyle/>
          <a:p>
            <a:pPr algn="ctr"/>
            <a:fld id="{11D79395-946B-48CB-AC21-025E6E4E5474}" type="slidenum">
              <a:rPr lang="en-US" sz="1600">
                <a:solidFill>
                  <a:schemeClr val="tx1"/>
                </a:solidFill>
              </a:rPr>
              <a:pPr algn="ctr"/>
              <a:t>12</a:t>
            </a:fld>
            <a:endParaRPr lang="en-US" sz="1600">
              <a:solidFill>
                <a:schemeClr val="tx1"/>
              </a:solidFill>
            </a:endParaRPr>
          </a:p>
        </p:txBody>
      </p:sp>
      <p:graphicFrame>
        <p:nvGraphicFramePr>
          <p:cNvPr id="1026" name="Object 2"/>
          <p:cNvGraphicFramePr>
            <a:graphicFrameLocks noChangeAspect="1"/>
          </p:cNvGraphicFramePr>
          <p:nvPr/>
        </p:nvGraphicFramePr>
        <p:xfrm>
          <a:off x="4838700" y="3238500"/>
          <a:ext cx="914400" cy="198438"/>
        </p:xfrm>
        <a:graphic>
          <a:graphicData uri="http://schemas.openxmlformats.org/presentationml/2006/ole">
            <mc:AlternateContent xmlns:mc="http://schemas.openxmlformats.org/markup-compatibility/2006">
              <mc:Choice xmlns:v="urn:schemas-microsoft-com:vml" Requires="v">
                <p:oleObj name="Equation" r:id="rId4" imgW="435285" imgH="677109" progId="">
                  <p:embed/>
                </p:oleObj>
              </mc:Choice>
              <mc:Fallback>
                <p:oleObj name="Equation" r:id="rId4" imgW="435285" imgH="677109" progId="">
                  <p:embed/>
                  <p:pic>
                    <p:nvPicPr>
                      <p:cNvPr id="1026"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38700" y="3238500"/>
                        <a:ext cx="914400" cy="198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Rectangle 2"/>
          <p:cNvSpPr txBox="1">
            <a:spLocks noChangeArrowheads="1"/>
          </p:cNvSpPr>
          <p:nvPr/>
        </p:nvSpPr>
        <p:spPr bwMode="auto">
          <a:xfrm flipH="1" flipV="1">
            <a:off x="12795249" y="9259569"/>
            <a:ext cx="45719" cy="45719"/>
          </a:xfrm>
          <a:prstGeom prst="rect">
            <a:avLst/>
          </a:prstGeom>
          <a:noFill/>
          <a:ln w="12700">
            <a:noFill/>
            <a:miter lim="800000"/>
            <a:headEnd/>
            <a:tailEnd/>
          </a:ln>
          <a:effectLst>
            <a:outerShdw dist="25399" dir="2700000" algn="ctr" rotWithShape="0">
              <a:srgbClr val="F9F8ED"/>
            </a:outerShdw>
          </a:effectLst>
        </p:spPr>
        <p:txBody>
          <a:bodyPr vert="horz" wrap="square" lIns="92075" tIns="46038" rIns="92075" bIns="46038" numCol="1" anchor="ctr" anchorCtr="0" compatLnSpc="1">
            <a:prstTxWarp prst="textNoShape">
              <a:avLst/>
            </a:prstTxWarp>
          </a:bodyPr>
          <a:lstStyle>
            <a:lvl1pPr algn="ctr" rtl="0" eaLnBrk="0" fontAlgn="base" hangingPunct="0">
              <a:lnSpc>
                <a:spcPct val="80000"/>
              </a:lnSpc>
              <a:spcBef>
                <a:spcPct val="0"/>
              </a:spcBef>
              <a:spcAft>
                <a:spcPct val="0"/>
              </a:spcAft>
              <a:defRPr sz="7800">
                <a:solidFill>
                  <a:srgbClr val="6B7786"/>
                </a:solidFill>
                <a:latin typeface="+mj-lt"/>
                <a:ea typeface="+mj-ea"/>
                <a:cs typeface="+mj-cs"/>
                <a:sym typeface="Copperplate"/>
              </a:defRPr>
            </a:lvl1pPr>
            <a:lvl2pPr algn="ctr" rtl="0" eaLnBrk="0" fontAlgn="base" hangingPunct="0">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a:defRPr>
            </a:lvl2pPr>
            <a:lvl3pPr algn="ctr" rtl="0" eaLnBrk="0" fontAlgn="base" hangingPunct="0">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a:defRPr>
            </a:lvl3pPr>
            <a:lvl4pPr algn="ctr" rtl="0" eaLnBrk="0" fontAlgn="base" hangingPunct="0">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a:defRPr>
            </a:lvl4pPr>
            <a:lvl5pPr algn="ctr" rtl="0" eaLnBrk="0" fontAlgn="base" hangingPunct="0">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a:defRPr>
            </a:lvl5pPr>
            <a:lvl6pPr marL="457200" algn="ctr" rtl="0" fontAlgn="base">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charset="0"/>
              </a:defRPr>
            </a:lvl6pPr>
            <a:lvl7pPr marL="914400" algn="ctr" rtl="0" fontAlgn="base">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charset="0"/>
              </a:defRPr>
            </a:lvl7pPr>
            <a:lvl8pPr marL="1371600" algn="ctr" rtl="0" fontAlgn="base">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charset="0"/>
              </a:defRPr>
            </a:lvl8pPr>
            <a:lvl9pPr marL="1828800" algn="ctr" rtl="0" fontAlgn="base">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charset="0"/>
              </a:defRPr>
            </a:lvl9pPr>
          </a:lstStyle>
          <a:p>
            <a:pPr eaLnBrk="1" hangingPunct="1"/>
            <a:endParaRPr lang="en-US" sz="4000" dirty="0">
              <a:solidFill>
                <a:schemeClr val="tx1"/>
              </a:solidFill>
            </a:endParaRPr>
          </a:p>
        </p:txBody>
      </p:sp>
      <p:sp>
        <p:nvSpPr>
          <p:cNvPr id="18" name="Rectangle 3"/>
          <p:cNvSpPr txBox="1">
            <a:spLocks noChangeArrowheads="1"/>
          </p:cNvSpPr>
          <p:nvPr/>
        </p:nvSpPr>
        <p:spPr>
          <a:xfrm>
            <a:off x="6515100" y="7620000"/>
            <a:ext cx="6350000" cy="419100"/>
          </a:xfrm>
          <a:prstGeom prst="rect">
            <a:avLst/>
          </a:prstGeom>
        </p:spPr>
        <p:txBody>
          <a:bodyPr/>
          <a:lstStyle>
            <a:lvl1pPr marL="668338" indent="-350838" algn="l" rtl="0" eaLnBrk="0" fontAlgn="base" hangingPunct="0">
              <a:spcBef>
                <a:spcPts val="4000"/>
              </a:spcBef>
              <a:spcAft>
                <a:spcPct val="0"/>
              </a:spcAft>
              <a:buSzPct val="74000"/>
              <a:buChar char="•"/>
              <a:defRPr sz="2800">
                <a:solidFill>
                  <a:schemeClr val="tx1"/>
                </a:solidFill>
                <a:latin typeface="+mn-lt"/>
                <a:ea typeface="+mn-ea"/>
                <a:cs typeface="+mn-cs"/>
                <a:sym typeface="Cochin"/>
              </a:defRPr>
            </a:lvl1pPr>
            <a:lvl2pPr marL="1112838" indent="-350838" algn="l" rtl="0" eaLnBrk="0" fontAlgn="base" hangingPunct="0">
              <a:spcBef>
                <a:spcPts val="4000"/>
              </a:spcBef>
              <a:spcAft>
                <a:spcPct val="0"/>
              </a:spcAft>
              <a:buSzPct val="74000"/>
              <a:buChar char="•"/>
              <a:defRPr sz="2400">
                <a:solidFill>
                  <a:schemeClr val="tx1"/>
                </a:solidFill>
                <a:latin typeface="+mn-lt"/>
                <a:ea typeface="+mn-ea"/>
                <a:cs typeface="+mn-cs"/>
                <a:sym typeface="Cochin"/>
              </a:defRPr>
            </a:lvl2pPr>
            <a:lvl3pPr marL="1557338" indent="-350838" algn="l" rtl="0" eaLnBrk="0" fontAlgn="base" hangingPunct="0">
              <a:spcBef>
                <a:spcPts val="4000"/>
              </a:spcBef>
              <a:spcAft>
                <a:spcPct val="0"/>
              </a:spcAft>
              <a:buSzPct val="74000"/>
              <a:buChar char="•"/>
              <a:defRPr sz="2000">
                <a:solidFill>
                  <a:schemeClr val="tx1"/>
                </a:solidFill>
                <a:latin typeface="+mn-lt"/>
                <a:ea typeface="+mn-ea"/>
                <a:cs typeface="+mn-cs"/>
                <a:sym typeface="Cochin"/>
              </a:defRPr>
            </a:lvl3pPr>
            <a:lvl4pPr marL="2001838" indent="-350838" algn="l" rtl="0" eaLnBrk="0" fontAlgn="base" hangingPunct="0">
              <a:spcBef>
                <a:spcPts val="4000"/>
              </a:spcBef>
              <a:spcAft>
                <a:spcPct val="0"/>
              </a:spcAft>
              <a:buSzPct val="74000"/>
              <a:buChar char="•"/>
              <a:defRPr sz="1800">
                <a:solidFill>
                  <a:schemeClr val="tx1"/>
                </a:solidFill>
                <a:latin typeface="+mn-lt"/>
                <a:ea typeface="+mn-ea"/>
                <a:cs typeface="+mn-cs"/>
                <a:sym typeface="Cochin"/>
              </a:defRPr>
            </a:lvl4pPr>
            <a:lvl5pPr marL="2446338" indent="-350838" algn="l" rtl="0" eaLnBrk="0" fontAlgn="base" hangingPunct="0">
              <a:spcBef>
                <a:spcPts val="4000"/>
              </a:spcBef>
              <a:spcAft>
                <a:spcPct val="0"/>
              </a:spcAft>
              <a:buSzPct val="74000"/>
              <a:buChar char="•"/>
              <a:defRPr sz="1800">
                <a:solidFill>
                  <a:schemeClr val="tx1"/>
                </a:solidFill>
                <a:latin typeface="+mn-lt"/>
                <a:ea typeface="+mn-ea"/>
                <a:cs typeface="+mn-cs"/>
                <a:sym typeface="Cochin"/>
              </a:defRPr>
            </a:lvl5pPr>
            <a:lvl6pPr marL="29035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6pPr>
            <a:lvl7pPr marL="33607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7pPr>
            <a:lvl8pPr marL="38179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8pPr>
            <a:lvl9pPr marL="42751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9pPr>
          </a:lstStyle>
          <a:p>
            <a:pPr eaLnBrk="1" hangingPunct="1">
              <a:buFontTx/>
              <a:buNone/>
            </a:pPr>
            <a:endParaRPr lang="en-US" dirty="0">
              <a:latin typeface="Arial" charset="0"/>
            </a:endParaRPr>
          </a:p>
        </p:txBody>
      </p:sp>
      <p:sp>
        <p:nvSpPr>
          <p:cNvPr id="19" name="Rectangle 3"/>
          <p:cNvSpPr>
            <a:spLocks noChangeArrowheads="1"/>
          </p:cNvSpPr>
          <p:nvPr/>
        </p:nvSpPr>
        <p:spPr bwMode="auto">
          <a:xfrm>
            <a:off x="-50800" y="6743700"/>
            <a:ext cx="6540500" cy="2171700"/>
          </a:xfrm>
          <a:prstGeom prst="rect">
            <a:avLst/>
          </a:prstGeom>
          <a:noFill/>
          <a:ln w="9525">
            <a:noFill/>
            <a:miter lim="800000"/>
            <a:headEnd/>
            <a:tailEnd/>
          </a:ln>
        </p:spPr>
        <p:txBody>
          <a:bodyPr lIns="92075" tIns="46038" rIns="92075" bIns="46038"/>
          <a:lstStyle/>
          <a:p>
            <a:pPr marL="342900" indent="-342900">
              <a:lnSpc>
                <a:spcPct val="100000"/>
              </a:lnSpc>
              <a:buFontTx/>
              <a:buNone/>
            </a:pPr>
            <a:endParaRPr lang="en-US" sz="2800" dirty="0"/>
          </a:p>
        </p:txBody>
      </p:sp>
      <p:sp>
        <p:nvSpPr>
          <p:cNvPr id="2" name="TextBox 1"/>
          <p:cNvSpPr txBox="1"/>
          <p:nvPr/>
        </p:nvSpPr>
        <p:spPr>
          <a:xfrm>
            <a:off x="406400" y="1633954"/>
            <a:ext cx="12598399" cy="7694414"/>
          </a:xfrm>
          <a:prstGeom prst="rect">
            <a:avLst/>
          </a:prstGeom>
          <a:noFill/>
        </p:spPr>
        <p:txBody>
          <a:bodyPr wrap="square" rtlCol="0">
            <a:spAutoFit/>
          </a:bodyPr>
          <a:lstStyle/>
          <a:p>
            <a:pPr marL="742950" indent="-742950" algn="ctr"/>
            <a:r>
              <a:rPr lang="en-US" b="1" dirty="0">
                <a:solidFill>
                  <a:schemeClr val="tx1"/>
                </a:solidFill>
              </a:rPr>
              <a:t>Standard = 29 CFR 1910.1200.</a:t>
            </a:r>
          </a:p>
          <a:p>
            <a:pPr marL="742950" indent="-742950"/>
            <a:endParaRPr lang="en-US" b="1" dirty="0">
              <a:solidFill>
                <a:schemeClr val="tx1"/>
              </a:solidFill>
            </a:endParaRPr>
          </a:p>
          <a:p>
            <a:pPr marL="742950" indent="-742950"/>
            <a:endParaRPr lang="en-US" b="1" dirty="0">
              <a:solidFill>
                <a:schemeClr val="tx1"/>
              </a:solidFill>
            </a:endParaRPr>
          </a:p>
          <a:p>
            <a:pPr marL="742950" indent="-742950"/>
            <a:endParaRPr lang="en-US" b="1" dirty="0">
              <a:solidFill>
                <a:schemeClr val="tx1"/>
              </a:solidFill>
            </a:endParaRPr>
          </a:p>
          <a:p>
            <a:pPr marL="742950" indent="-742950"/>
            <a:endParaRPr lang="en-US" b="1" dirty="0">
              <a:solidFill>
                <a:schemeClr val="tx1"/>
              </a:solidFill>
            </a:endParaRPr>
          </a:p>
          <a:p>
            <a:pPr marL="742950" indent="-742950"/>
            <a:endParaRPr lang="en-US" b="1" dirty="0">
              <a:solidFill>
                <a:schemeClr val="tx1"/>
              </a:solidFill>
            </a:endParaRPr>
          </a:p>
          <a:p>
            <a:pPr marL="742950" indent="-742950"/>
            <a:endParaRPr lang="en-US" b="1" dirty="0">
              <a:solidFill>
                <a:schemeClr val="tx1"/>
              </a:solidFill>
            </a:endParaRPr>
          </a:p>
          <a:p>
            <a:pPr marL="742950" indent="-742950"/>
            <a:endParaRPr lang="en-US" b="1" dirty="0">
              <a:solidFill>
                <a:schemeClr val="tx1"/>
              </a:solidFill>
            </a:endParaRPr>
          </a:p>
          <a:p>
            <a:pPr marL="742950" indent="-742950"/>
            <a:endParaRPr lang="en-US" b="1" dirty="0">
              <a:solidFill>
                <a:schemeClr val="tx1"/>
              </a:solidFill>
            </a:endParaRPr>
          </a:p>
          <a:p>
            <a:pPr marL="742950" indent="-742950">
              <a:buFont typeface="+mj-lt"/>
              <a:buAutoNum type="arabicPeriod"/>
            </a:pPr>
            <a:endParaRPr lang="en-US" b="1" dirty="0">
              <a:solidFill>
                <a:schemeClr val="tx1"/>
              </a:solidFill>
            </a:endParaRPr>
          </a:p>
          <a:p>
            <a:pPr marL="742950" indent="-742950">
              <a:buFont typeface="+mj-lt"/>
              <a:buAutoNum type="arabicPeriod"/>
            </a:pPr>
            <a:endParaRPr lang="en-US" b="1" dirty="0">
              <a:solidFill>
                <a:schemeClr val="tx1"/>
              </a:solidFill>
            </a:endParaRPr>
          </a:p>
          <a:p>
            <a:pPr marL="742950" indent="-742950">
              <a:buFont typeface="+mj-lt"/>
              <a:buAutoNum type="arabicPeriod"/>
            </a:pPr>
            <a:endParaRPr lang="en-US" b="1" dirty="0">
              <a:solidFill>
                <a:schemeClr val="tx1"/>
              </a:solidFill>
            </a:endParaRPr>
          </a:p>
          <a:p>
            <a:pPr marL="742950" indent="-742950" algn="ctr"/>
            <a:r>
              <a:rPr lang="en-US" b="1" dirty="0">
                <a:solidFill>
                  <a:schemeClr val="tx1"/>
                </a:solidFill>
              </a:rPr>
              <a:t>Right to Know Hazards in the workplace.</a:t>
            </a:r>
          </a:p>
        </p:txBody>
      </p:sp>
      <p:pic>
        <p:nvPicPr>
          <p:cNvPr id="3" name="Picture 2" descr="A picture containing diagram&#10;&#10;Description automatically generated">
            <a:extLst>
              <a:ext uri="{FF2B5EF4-FFF2-40B4-BE49-F238E27FC236}">
                <a16:creationId xmlns:a16="http://schemas.microsoft.com/office/drawing/2014/main" id="{FF87D8B9-6B7F-29E2-6108-162EA83E393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25800" y="2547938"/>
            <a:ext cx="6209777" cy="5571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8540089"/>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86" name="Picture 42" descr="\\razz\amweyric$\MyDocs\My Pictures\PIC 8.jpg"/>
          <p:cNvPicPr>
            <a:picLocks noChangeAspect="1" noChangeArrowheads="1"/>
          </p:cNvPicPr>
          <p:nvPr/>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7289800" y="1524000"/>
            <a:ext cx="5715000" cy="4625677"/>
          </a:xfrm>
          <a:prstGeom prst="rect">
            <a:avLst/>
          </a:prstGeom>
          <a:noFill/>
          <a:extLst>
            <a:ext uri="{909E8E84-426E-40DD-AFC4-6F175D3DCCD1}">
              <a14:hiddenFill xmlns:a14="http://schemas.microsoft.com/office/drawing/2010/main">
                <a:solidFill>
                  <a:srgbClr val="FFFFFF"/>
                </a:solidFill>
              </a14:hiddenFill>
            </a:ext>
          </a:extLst>
        </p:spPr>
      </p:pic>
      <p:sp>
        <p:nvSpPr>
          <p:cNvPr id="16385" name="Rectangle 1"/>
          <p:cNvSpPr>
            <a:spLocks/>
          </p:cNvSpPr>
          <p:nvPr/>
        </p:nvSpPr>
        <p:spPr bwMode="auto">
          <a:xfrm>
            <a:off x="0" y="12700"/>
            <a:ext cx="13004800" cy="1270000"/>
          </a:xfrm>
          <a:prstGeom prst="rect">
            <a:avLst/>
          </a:prstGeom>
          <a:solidFill>
            <a:srgbClr val="24323C"/>
          </a:solidFill>
          <a:ln w="3175">
            <a:noFill/>
            <a:miter lim="800000"/>
            <a:headEnd/>
            <a:tailEnd/>
          </a:ln>
          <a:effectLst>
            <a:outerShdw dist="12700" dir="2700000" algn="ctr" rotWithShape="0">
              <a:schemeClr val="bg2"/>
            </a:outerShdw>
          </a:effectLst>
        </p:spPr>
        <p:txBody>
          <a:bodyPr lIns="0" tIns="0" rIns="0" bIns="0"/>
          <a:lstStyle/>
          <a:p>
            <a:pPr algn="ctr">
              <a:defRPr/>
            </a:pPr>
            <a:endParaRPr lang="en-US" dirty="0">
              <a:latin typeface="Cochin" charset="0"/>
              <a:ea typeface="ヒラギノ明朝 ProN W3" charset="0"/>
              <a:cs typeface="+mn-cs"/>
              <a:sym typeface="Cochin" charset="0"/>
            </a:endParaRPr>
          </a:p>
        </p:txBody>
      </p:sp>
      <p:sp>
        <p:nvSpPr>
          <p:cNvPr id="1029" name="Rectangle 3"/>
          <p:cNvSpPr>
            <a:spLocks noGrp="1" noChangeArrowheads="1"/>
          </p:cNvSpPr>
          <p:nvPr>
            <p:ph type="title"/>
          </p:nvPr>
        </p:nvSpPr>
        <p:spPr>
          <a:xfrm>
            <a:off x="1270000" y="186140"/>
            <a:ext cx="10464800" cy="1083860"/>
          </a:xfrm>
          <a:effectLst/>
        </p:spPr>
        <p:txBody>
          <a:bodyPr/>
          <a:lstStyle/>
          <a:p>
            <a:pPr eaLnBrk="1" hangingPunct="1">
              <a:lnSpc>
                <a:spcPct val="100000"/>
              </a:lnSpc>
            </a:pPr>
            <a:r>
              <a:rPr lang="en-US" sz="4000" b="1" dirty="0">
                <a:solidFill>
                  <a:srgbClr val="4BDD1F"/>
                </a:solidFill>
              </a:rPr>
              <a:t>HAZARD COMMUNICATION </a:t>
            </a:r>
            <a:endParaRPr lang="en-US" sz="4000" b="1" dirty="0">
              <a:solidFill>
                <a:srgbClr val="4BDD1F"/>
              </a:solidFill>
              <a:ea typeface="ヒラギノ角ゴ ProN W3"/>
              <a:cs typeface="ヒラギノ角ゴ ProN W3"/>
              <a:sym typeface="Helvetica Neue UltraLight"/>
            </a:endParaRPr>
          </a:p>
        </p:txBody>
      </p:sp>
      <p:pic>
        <p:nvPicPr>
          <p:cNvPr id="1030" name="Picture 4"/>
          <p:cNvPicPr>
            <a:picLocks noChangeAspect="1" noChangeArrowheads="1"/>
          </p:cNvPicPr>
          <p:nvPr/>
        </p:nvPicPr>
        <p:blipFill>
          <a:blip r:embed="rId4" cstate="print"/>
          <a:srcRect/>
          <a:stretch>
            <a:fillRect/>
          </a:stretch>
        </p:blipFill>
        <p:spPr bwMode="auto">
          <a:xfrm>
            <a:off x="76200" y="127000"/>
            <a:ext cx="1312863" cy="939800"/>
          </a:xfrm>
          <a:prstGeom prst="rect">
            <a:avLst/>
          </a:prstGeom>
          <a:noFill/>
          <a:ln w="12700">
            <a:noFill/>
            <a:miter lim="800000"/>
            <a:headEnd/>
            <a:tailEnd/>
          </a:ln>
        </p:spPr>
      </p:pic>
      <p:sp>
        <p:nvSpPr>
          <p:cNvPr id="1031" name="Text Box 5"/>
          <p:cNvSpPr txBox="1">
            <a:spLocks noChangeArrowheads="1"/>
          </p:cNvSpPr>
          <p:nvPr/>
        </p:nvSpPr>
        <p:spPr bwMode="auto">
          <a:xfrm>
            <a:off x="6337300" y="9290050"/>
            <a:ext cx="317500" cy="330200"/>
          </a:xfrm>
          <a:prstGeom prst="rect">
            <a:avLst/>
          </a:prstGeom>
          <a:noFill/>
          <a:ln w="12700">
            <a:noFill/>
            <a:miter lim="800000"/>
            <a:headEnd/>
            <a:tailEnd/>
          </a:ln>
        </p:spPr>
        <p:txBody>
          <a:bodyPr wrap="none"/>
          <a:lstStyle/>
          <a:p>
            <a:pPr algn="ctr"/>
            <a:fld id="{11D79395-946B-48CB-AC21-025E6E4E5474}" type="slidenum">
              <a:rPr lang="en-US" sz="1600">
                <a:solidFill>
                  <a:schemeClr val="tx1"/>
                </a:solidFill>
              </a:rPr>
              <a:pPr algn="ctr"/>
              <a:t>13</a:t>
            </a:fld>
            <a:endParaRPr lang="en-US" sz="1600">
              <a:solidFill>
                <a:schemeClr val="tx1"/>
              </a:solidFill>
            </a:endParaRPr>
          </a:p>
        </p:txBody>
      </p:sp>
      <p:graphicFrame>
        <p:nvGraphicFramePr>
          <p:cNvPr id="1026" name="Object 2"/>
          <p:cNvGraphicFramePr>
            <a:graphicFrameLocks noChangeAspect="1"/>
          </p:cNvGraphicFramePr>
          <p:nvPr/>
        </p:nvGraphicFramePr>
        <p:xfrm>
          <a:off x="4838700" y="3238500"/>
          <a:ext cx="914400" cy="198438"/>
        </p:xfrm>
        <a:graphic>
          <a:graphicData uri="http://schemas.openxmlformats.org/presentationml/2006/ole">
            <mc:AlternateContent xmlns:mc="http://schemas.openxmlformats.org/markup-compatibility/2006">
              <mc:Choice xmlns:v="urn:schemas-microsoft-com:vml" Requires="v">
                <p:oleObj name="Equation" r:id="rId5" imgW="435285" imgH="677109" progId="">
                  <p:embed/>
                </p:oleObj>
              </mc:Choice>
              <mc:Fallback>
                <p:oleObj name="Equation" r:id="rId5" imgW="435285" imgH="677109" progId="">
                  <p:embed/>
                  <p:pic>
                    <p:nvPicPr>
                      <p:cNvPr id="1026"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38700" y="3238500"/>
                        <a:ext cx="914400" cy="198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Rectangle 2"/>
          <p:cNvSpPr txBox="1">
            <a:spLocks noChangeArrowheads="1"/>
          </p:cNvSpPr>
          <p:nvPr/>
        </p:nvSpPr>
        <p:spPr bwMode="auto">
          <a:xfrm flipH="1" flipV="1">
            <a:off x="12795249" y="9259569"/>
            <a:ext cx="45719" cy="45719"/>
          </a:xfrm>
          <a:prstGeom prst="rect">
            <a:avLst/>
          </a:prstGeom>
          <a:noFill/>
          <a:ln w="12700">
            <a:noFill/>
            <a:miter lim="800000"/>
            <a:headEnd/>
            <a:tailEnd/>
          </a:ln>
          <a:effectLst>
            <a:outerShdw dist="25399" dir="2700000" algn="ctr" rotWithShape="0">
              <a:srgbClr val="F9F8ED"/>
            </a:outerShdw>
          </a:effectLst>
        </p:spPr>
        <p:txBody>
          <a:bodyPr vert="horz" wrap="square" lIns="92075" tIns="46038" rIns="92075" bIns="46038" numCol="1" anchor="ctr" anchorCtr="0" compatLnSpc="1">
            <a:prstTxWarp prst="textNoShape">
              <a:avLst/>
            </a:prstTxWarp>
          </a:bodyPr>
          <a:lstStyle>
            <a:lvl1pPr algn="ctr" rtl="0" eaLnBrk="0" fontAlgn="base" hangingPunct="0">
              <a:lnSpc>
                <a:spcPct val="80000"/>
              </a:lnSpc>
              <a:spcBef>
                <a:spcPct val="0"/>
              </a:spcBef>
              <a:spcAft>
                <a:spcPct val="0"/>
              </a:spcAft>
              <a:defRPr sz="7800">
                <a:solidFill>
                  <a:srgbClr val="6B7786"/>
                </a:solidFill>
                <a:latin typeface="+mj-lt"/>
                <a:ea typeface="+mj-ea"/>
                <a:cs typeface="+mj-cs"/>
                <a:sym typeface="Copperplate"/>
              </a:defRPr>
            </a:lvl1pPr>
            <a:lvl2pPr algn="ctr" rtl="0" eaLnBrk="0" fontAlgn="base" hangingPunct="0">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a:defRPr>
            </a:lvl2pPr>
            <a:lvl3pPr algn="ctr" rtl="0" eaLnBrk="0" fontAlgn="base" hangingPunct="0">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a:defRPr>
            </a:lvl3pPr>
            <a:lvl4pPr algn="ctr" rtl="0" eaLnBrk="0" fontAlgn="base" hangingPunct="0">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a:defRPr>
            </a:lvl4pPr>
            <a:lvl5pPr algn="ctr" rtl="0" eaLnBrk="0" fontAlgn="base" hangingPunct="0">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a:defRPr>
            </a:lvl5pPr>
            <a:lvl6pPr marL="457200" algn="ctr" rtl="0" fontAlgn="base">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charset="0"/>
              </a:defRPr>
            </a:lvl6pPr>
            <a:lvl7pPr marL="914400" algn="ctr" rtl="0" fontAlgn="base">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charset="0"/>
              </a:defRPr>
            </a:lvl7pPr>
            <a:lvl8pPr marL="1371600" algn="ctr" rtl="0" fontAlgn="base">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charset="0"/>
              </a:defRPr>
            </a:lvl8pPr>
            <a:lvl9pPr marL="1828800" algn="ctr" rtl="0" fontAlgn="base">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charset="0"/>
              </a:defRPr>
            </a:lvl9pPr>
          </a:lstStyle>
          <a:p>
            <a:pPr eaLnBrk="1" hangingPunct="1"/>
            <a:endParaRPr lang="en-US" sz="4000" dirty="0">
              <a:solidFill>
                <a:schemeClr val="tx1"/>
              </a:solidFill>
            </a:endParaRPr>
          </a:p>
        </p:txBody>
      </p:sp>
      <p:sp>
        <p:nvSpPr>
          <p:cNvPr id="18" name="Rectangle 3"/>
          <p:cNvSpPr txBox="1">
            <a:spLocks noChangeArrowheads="1"/>
          </p:cNvSpPr>
          <p:nvPr/>
        </p:nvSpPr>
        <p:spPr>
          <a:xfrm>
            <a:off x="6515100" y="7620000"/>
            <a:ext cx="6350000" cy="419100"/>
          </a:xfrm>
          <a:prstGeom prst="rect">
            <a:avLst/>
          </a:prstGeom>
        </p:spPr>
        <p:txBody>
          <a:bodyPr/>
          <a:lstStyle>
            <a:lvl1pPr marL="668338" indent="-350838" algn="l" rtl="0" eaLnBrk="0" fontAlgn="base" hangingPunct="0">
              <a:spcBef>
                <a:spcPts val="4000"/>
              </a:spcBef>
              <a:spcAft>
                <a:spcPct val="0"/>
              </a:spcAft>
              <a:buSzPct val="74000"/>
              <a:buChar char="•"/>
              <a:defRPr sz="2800">
                <a:solidFill>
                  <a:schemeClr val="tx1"/>
                </a:solidFill>
                <a:latin typeface="+mn-lt"/>
                <a:ea typeface="+mn-ea"/>
                <a:cs typeface="+mn-cs"/>
                <a:sym typeface="Cochin"/>
              </a:defRPr>
            </a:lvl1pPr>
            <a:lvl2pPr marL="1112838" indent="-350838" algn="l" rtl="0" eaLnBrk="0" fontAlgn="base" hangingPunct="0">
              <a:spcBef>
                <a:spcPts val="4000"/>
              </a:spcBef>
              <a:spcAft>
                <a:spcPct val="0"/>
              </a:spcAft>
              <a:buSzPct val="74000"/>
              <a:buChar char="•"/>
              <a:defRPr sz="2400">
                <a:solidFill>
                  <a:schemeClr val="tx1"/>
                </a:solidFill>
                <a:latin typeface="+mn-lt"/>
                <a:ea typeface="+mn-ea"/>
                <a:cs typeface="+mn-cs"/>
                <a:sym typeface="Cochin"/>
              </a:defRPr>
            </a:lvl2pPr>
            <a:lvl3pPr marL="1557338" indent="-350838" algn="l" rtl="0" eaLnBrk="0" fontAlgn="base" hangingPunct="0">
              <a:spcBef>
                <a:spcPts val="4000"/>
              </a:spcBef>
              <a:spcAft>
                <a:spcPct val="0"/>
              </a:spcAft>
              <a:buSzPct val="74000"/>
              <a:buChar char="•"/>
              <a:defRPr sz="2000">
                <a:solidFill>
                  <a:schemeClr val="tx1"/>
                </a:solidFill>
                <a:latin typeface="+mn-lt"/>
                <a:ea typeface="+mn-ea"/>
                <a:cs typeface="+mn-cs"/>
                <a:sym typeface="Cochin"/>
              </a:defRPr>
            </a:lvl3pPr>
            <a:lvl4pPr marL="2001838" indent="-350838" algn="l" rtl="0" eaLnBrk="0" fontAlgn="base" hangingPunct="0">
              <a:spcBef>
                <a:spcPts val="4000"/>
              </a:spcBef>
              <a:spcAft>
                <a:spcPct val="0"/>
              </a:spcAft>
              <a:buSzPct val="74000"/>
              <a:buChar char="•"/>
              <a:defRPr sz="1800">
                <a:solidFill>
                  <a:schemeClr val="tx1"/>
                </a:solidFill>
                <a:latin typeface="+mn-lt"/>
                <a:ea typeface="+mn-ea"/>
                <a:cs typeface="+mn-cs"/>
                <a:sym typeface="Cochin"/>
              </a:defRPr>
            </a:lvl4pPr>
            <a:lvl5pPr marL="2446338" indent="-350838" algn="l" rtl="0" eaLnBrk="0" fontAlgn="base" hangingPunct="0">
              <a:spcBef>
                <a:spcPts val="4000"/>
              </a:spcBef>
              <a:spcAft>
                <a:spcPct val="0"/>
              </a:spcAft>
              <a:buSzPct val="74000"/>
              <a:buChar char="•"/>
              <a:defRPr sz="1800">
                <a:solidFill>
                  <a:schemeClr val="tx1"/>
                </a:solidFill>
                <a:latin typeface="+mn-lt"/>
                <a:ea typeface="+mn-ea"/>
                <a:cs typeface="+mn-cs"/>
                <a:sym typeface="Cochin"/>
              </a:defRPr>
            </a:lvl5pPr>
            <a:lvl6pPr marL="29035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6pPr>
            <a:lvl7pPr marL="33607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7pPr>
            <a:lvl8pPr marL="38179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8pPr>
            <a:lvl9pPr marL="42751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9pPr>
          </a:lstStyle>
          <a:p>
            <a:pPr eaLnBrk="1" hangingPunct="1">
              <a:buFontTx/>
              <a:buNone/>
            </a:pPr>
            <a:endParaRPr lang="en-US" dirty="0">
              <a:latin typeface="Arial" charset="0"/>
            </a:endParaRPr>
          </a:p>
        </p:txBody>
      </p:sp>
      <p:sp>
        <p:nvSpPr>
          <p:cNvPr id="19" name="Rectangle 3"/>
          <p:cNvSpPr>
            <a:spLocks noChangeArrowheads="1"/>
          </p:cNvSpPr>
          <p:nvPr/>
        </p:nvSpPr>
        <p:spPr bwMode="auto">
          <a:xfrm>
            <a:off x="-50800" y="6743700"/>
            <a:ext cx="6540500" cy="2171700"/>
          </a:xfrm>
          <a:prstGeom prst="rect">
            <a:avLst/>
          </a:prstGeom>
          <a:noFill/>
          <a:ln w="9525">
            <a:noFill/>
            <a:miter lim="800000"/>
            <a:headEnd/>
            <a:tailEnd/>
          </a:ln>
        </p:spPr>
        <p:txBody>
          <a:bodyPr lIns="92075" tIns="46038" rIns="92075" bIns="46038"/>
          <a:lstStyle/>
          <a:p>
            <a:pPr marL="342900" indent="-342900">
              <a:lnSpc>
                <a:spcPct val="100000"/>
              </a:lnSpc>
              <a:buFontTx/>
              <a:buNone/>
            </a:pPr>
            <a:endParaRPr lang="en-US" sz="2800" dirty="0"/>
          </a:p>
        </p:txBody>
      </p:sp>
      <p:sp>
        <p:nvSpPr>
          <p:cNvPr id="2" name="TextBox 1"/>
          <p:cNvSpPr txBox="1"/>
          <p:nvPr/>
        </p:nvSpPr>
        <p:spPr>
          <a:xfrm>
            <a:off x="292101" y="1524000"/>
            <a:ext cx="12598399" cy="6247864"/>
          </a:xfrm>
          <a:prstGeom prst="rect">
            <a:avLst/>
          </a:prstGeom>
          <a:noFill/>
        </p:spPr>
        <p:txBody>
          <a:bodyPr wrap="square" rtlCol="0">
            <a:spAutoFit/>
          </a:bodyPr>
          <a:lstStyle/>
          <a:p>
            <a:pPr marL="742950" indent="-742950"/>
            <a:r>
              <a:rPr lang="en-US" sz="4000" b="1" dirty="0">
                <a:solidFill>
                  <a:schemeClr val="tx1"/>
                </a:solidFill>
              </a:rPr>
              <a:t>Training Requirements:</a:t>
            </a:r>
          </a:p>
          <a:p>
            <a:pPr marL="1200150" lvl="1" indent="-742950">
              <a:buFontTx/>
              <a:buChar char="-"/>
            </a:pPr>
            <a:r>
              <a:rPr lang="en-US" sz="4000" b="1" dirty="0">
                <a:solidFill>
                  <a:schemeClr val="tx1"/>
                </a:solidFill>
              </a:rPr>
              <a:t>Chemical or Equipment Specific</a:t>
            </a:r>
          </a:p>
          <a:p>
            <a:pPr marL="1200150" lvl="1" indent="-742950">
              <a:buFontTx/>
              <a:buChar char="-"/>
            </a:pPr>
            <a:r>
              <a:rPr lang="en-US" sz="4000" b="1" dirty="0">
                <a:solidFill>
                  <a:schemeClr val="tx1"/>
                </a:solidFill>
              </a:rPr>
              <a:t>Safety Data Sheets review</a:t>
            </a:r>
          </a:p>
          <a:p>
            <a:pPr marL="1200150" lvl="1" indent="-742950">
              <a:buFontTx/>
              <a:buChar char="-"/>
            </a:pPr>
            <a:r>
              <a:rPr lang="en-US" sz="4000" b="1" dirty="0" err="1">
                <a:solidFill>
                  <a:schemeClr val="tx1"/>
                </a:solidFill>
              </a:rPr>
              <a:t>HazMat</a:t>
            </a:r>
            <a:r>
              <a:rPr lang="en-US" sz="4000" b="1" dirty="0">
                <a:solidFill>
                  <a:schemeClr val="tx1"/>
                </a:solidFill>
              </a:rPr>
              <a:t> and Safety Program Overview</a:t>
            </a:r>
          </a:p>
          <a:p>
            <a:pPr marL="1200150" lvl="1" indent="-742950">
              <a:buFontTx/>
              <a:buChar char="-"/>
            </a:pPr>
            <a:r>
              <a:rPr lang="en-US" sz="4000" b="1" dirty="0">
                <a:solidFill>
                  <a:schemeClr val="tx1"/>
                </a:solidFill>
              </a:rPr>
              <a:t>Proper Labeling &amp; Storage</a:t>
            </a:r>
          </a:p>
          <a:p>
            <a:pPr marL="1200150" lvl="1" indent="-742950">
              <a:buFontTx/>
              <a:buChar char="-"/>
            </a:pPr>
            <a:r>
              <a:rPr lang="en-US" sz="4000" b="1" dirty="0">
                <a:solidFill>
                  <a:schemeClr val="tx1"/>
                </a:solidFill>
              </a:rPr>
              <a:t>Access Controls, Log Books</a:t>
            </a:r>
          </a:p>
          <a:p>
            <a:pPr marL="1200150" lvl="1" indent="-742950">
              <a:buFontTx/>
              <a:buChar char="-"/>
            </a:pPr>
            <a:r>
              <a:rPr lang="en-US" sz="4000" b="1" dirty="0">
                <a:solidFill>
                  <a:schemeClr val="tx1"/>
                </a:solidFill>
              </a:rPr>
              <a:t>PPE – Personal Protective Equipment</a:t>
            </a:r>
          </a:p>
          <a:p>
            <a:pPr marL="1200150" lvl="1" indent="-742950">
              <a:buFontTx/>
              <a:buChar char="-"/>
            </a:pPr>
            <a:r>
              <a:rPr lang="en-US" sz="4000" b="1" dirty="0">
                <a:solidFill>
                  <a:schemeClr val="tx1"/>
                </a:solidFill>
              </a:rPr>
              <a:t>SOP- Standard Operational Procedures</a:t>
            </a:r>
          </a:p>
          <a:p>
            <a:pPr marL="1200150" lvl="1" indent="-742950">
              <a:buFontTx/>
              <a:buChar char="-"/>
            </a:pPr>
            <a:r>
              <a:rPr lang="en-US" sz="4000" b="1" dirty="0">
                <a:solidFill>
                  <a:schemeClr val="tx1"/>
                </a:solidFill>
              </a:rPr>
              <a:t>Watch for Radiation, Laser, RF, and Chemical Caution Signs</a:t>
            </a:r>
          </a:p>
        </p:txBody>
      </p:sp>
      <p:pic>
        <p:nvPicPr>
          <p:cNvPr id="154673" name="Picture 49" descr="\\razz\dewaxer$\MyDocs\My Pictures\LAB-B.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75200" y="7809732"/>
            <a:ext cx="2514600" cy="1800454"/>
          </a:xfrm>
          <a:prstGeom prst="rect">
            <a:avLst/>
          </a:prstGeom>
          <a:noFill/>
          <a:extLst>
            <a:ext uri="{909E8E84-426E-40DD-AFC4-6F175D3DCCD1}">
              <a14:hiddenFill xmlns:a14="http://schemas.microsoft.com/office/drawing/2010/main">
                <a:solidFill>
                  <a:srgbClr val="FFFFFF"/>
                </a:solidFill>
              </a14:hiddenFill>
            </a:ext>
          </a:extLst>
        </p:spPr>
      </p:pic>
      <p:pic>
        <p:nvPicPr>
          <p:cNvPr id="154675" name="Picture 51" descr="\\razz\dewaxer$\MyDocs\My Pictures\signNFPA_704.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71208" y="7851338"/>
            <a:ext cx="15240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154676" name="Picture 52" descr="\\razz\dewaxer$\MyDocs\My Pictures\ionizingradiationsymbol.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90040" y="7809948"/>
            <a:ext cx="2057168" cy="1800022"/>
          </a:xfrm>
          <a:prstGeom prst="rect">
            <a:avLst/>
          </a:prstGeom>
          <a:noFill/>
          <a:extLst>
            <a:ext uri="{909E8E84-426E-40DD-AFC4-6F175D3DCCD1}">
              <a14:hiddenFill xmlns:a14="http://schemas.microsoft.com/office/drawing/2010/main">
                <a:solidFill>
                  <a:srgbClr val="FFFFFF"/>
                </a:solidFill>
              </a14:hiddenFill>
            </a:ext>
          </a:extLst>
        </p:spPr>
      </p:pic>
      <p:pic>
        <p:nvPicPr>
          <p:cNvPr id="154678" name="Picture 54" descr="Caution RF Hazard label"/>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874000" y="7809948"/>
            <a:ext cx="2425700" cy="1742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118471"/>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Environmental Impacts</a:t>
            </a:r>
          </a:p>
        </p:txBody>
      </p:sp>
      <p:sp>
        <p:nvSpPr>
          <p:cNvPr id="3" name="Content Placeholder 2"/>
          <p:cNvSpPr>
            <a:spLocks noGrp="1"/>
          </p:cNvSpPr>
          <p:nvPr>
            <p:ph idx="1"/>
          </p:nvPr>
        </p:nvSpPr>
        <p:spPr>
          <a:xfrm>
            <a:off x="254000" y="2276475"/>
            <a:ext cx="12099925" cy="6435725"/>
          </a:xfrm>
        </p:spPr>
        <p:txBody>
          <a:bodyPr/>
          <a:lstStyle/>
          <a:p>
            <a:r>
              <a:rPr lang="en-US" sz="3600" b="1" dirty="0"/>
              <a:t>Plan to use the </a:t>
            </a:r>
            <a:r>
              <a:rPr lang="en-US" sz="3600" b="1" u="sng" dirty="0"/>
              <a:t>least toxic </a:t>
            </a:r>
            <a:r>
              <a:rPr lang="en-US" sz="3600" b="1" dirty="0"/>
              <a:t>materials</a:t>
            </a:r>
          </a:p>
          <a:p>
            <a:r>
              <a:rPr lang="en-US" sz="3600" b="1" u="sng" dirty="0"/>
              <a:t>Use only what you need </a:t>
            </a:r>
            <a:r>
              <a:rPr lang="en-US" sz="3600" b="1" dirty="0"/>
              <a:t>in materials and energy</a:t>
            </a:r>
          </a:p>
          <a:p>
            <a:r>
              <a:rPr lang="en-US" sz="3600" b="1" u="sng" dirty="0"/>
              <a:t>Water conservation </a:t>
            </a:r>
            <a:r>
              <a:rPr lang="en-US" sz="3600" b="1" dirty="0"/>
              <a:t>is important in Monterey</a:t>
            </a:r>
          </a:p>
          <a:p>
            <a:r>
              <a:rPr lang="en-US" sz="3600" b="1" dirty="0"/>
              <a:t>Be aware of </a:t>
            </a:r>
            <a:r>
              <a:rPr lang="en-US" sz="3600" b="1" u="sng" dirty="0"/>
              <a:t>endangered or sensitive plants and animals</a:t>
            </a:r>
            <a:r>
              <a:rPr lang="en-US" sz="3600" b="1" dirty="0"/>
              <a:t> during outside activities, especially in undeveloped areas</a:t>
            </a:r>
            <a:r>
              <a:rPr lang="en-US" dirty="0"/>
              <a:t>.</a:t>
            </a:r>
          </a:p>
          <a:p>
            <a:endParaRPr lang="en-US" dirty="0"/>
          </a:p>
        </p:txBody>
      </p:sp>
    </p:spTree>
    <p:extLst>
      <p:ext uri="{BB962C8B-B14F-4D97-AF65-F5344CB8AC3E}">
        <p14:creationId xmlns:p14="http://schemas.microsoft.com/office/powerpoint/2010/main" val="3677648850"/>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p:cNvSpPr>
          <p:nvPr/>
        </p:nvSpPr>
        <p:spPr bwMode="auto">
          <a:xfrm>
            <a:off x="0" y="0"/>
            <a:ext cx="13004800" cy="1270000"/>
          </a:xfrm>
          <a:prstGeom prst="rect">
            <a:avLst/>
          </a:prstGeom>
          <a:solidFill>
            <a:srgbClr val="24323C"/>
          </a:solidFill>
          <a:ln w="3175">
            <a:noFill/>
            <a:miter lim="800000"/>
            <a:headEnd/>
            <a:tailEnd/>
          </a:ln>
          <a:effectLst>
            <a:outerShdw dist="12700" dir="2700000" algn="ctr" rotWithShape="0">
              <a:schemeClr val="bg2"/>
            </a:outerShdw>
          </a:effectLst>
        </p:spPr>
        <p:txBody>
          <a:bodyPr lIns="0" tIns="0" rIns="0" bIns="0"/>
          <a:lstStyle/>
          <a:p>
            <a:pPr algn="ctr">
              <a:defRPr/>
            </a:pPr>
            <a:endParaRPr lang="en-US" dirty="0">
              <a:latin typeface="Cochin" charset="0"/>
              <a:ea typeface="ヒラギノ明朝 ProN W3" charset="0"/>
              <a:cs typeface="+mn-cs"/>
              <a:sym typeface="Cochin" charset="0"/>
            </a:endParaRPr>
          </a:p>
        </p:txBody>
      </p:sp>
      <p:sp>
        <p:nvSpPr>
          <p:cNvPr id="1029" name="Rectangle 3"/>
          <p:cNvSpPr>
            <a:spLocks noGrp="1" noChangeArrowheads="1"/>
          </p:cNvSpPr>
          <p:nvPr>
            <p:ph type="title"/>
          </p:nvPr>
        </p:nvSpPr>
        <p:spPr>
          <a:xfrm>
            <a:off x="1270000" y="0"/>
            <a:ext cx="10464800" cy="1270000"/>
          </a:xfrm>
          <a:effectLst/>
        </p:spPr>
        <p:txBody>
          <a:bodyPr/>
          <a:lstStyle/>
          <a:p>
            <a:pPr eaLnBrk="1" hangingPunct="1">
              <a:lnSpc>
                <a:spcPct val="100000"/>
              </a:lnSpc>
            </a:pPr>
            <a:r>
              <a:rPr lang="en-US" sz="3600" b="1" dirty="0">
                <a:solidFill>
                  <a:srgbClr val="4BDD1F"/>
                </a:solidFill>
              </a:rPr>
              <a:t>MISHAP REPORTING</a:t>
            </a:r>
            <a:endParaRPr lang="en-US" sz="3600" b="1" dirty="0">
              <a:solidFill>
                <a:srgbClr val="4BDD1F"/>
              </a:solidFill>
              <a:ea typeface="ヒラギノ角ゴ ProN W3"/>
              <a:cs typeface="ヒラギノ角ゴ ProN W3"/>
              <a:sym typeface="Helvetica Neue UltraLight"/>
            </a:endParaRPr>
          </a:p>
        </p:txBody>
      </p:sp>
      <p:pic>
        <p:nvPicPr>
          <p:cNvPr id="1030" name="Picture 4"/>
          <p:cNvPicPr>
            <a:picLocks noChangeAspect="1" noChangeArrowheads="1"/>
          </p:cNvPicPr>
          <p:nvPr/>
        </p:nvPicPr>
        <p:blipFill>
          <a:blip r:embed="rId3" cstate="print"/>
          <a:srcRect/>
          <a:stretch>
            <a:fillRect/>
          </a:stretch>
        </p:blipFill>
        <p:spPr bwMode="auto">
          <a:xfrm>
            <a:off x="76200" y="127000"/>
            <a:ext cx="1312863" cy="939800"/>
          </a:xfrm>
          <a:prstGeom prst="rect">
            <a:avLst/>
          </a:prstGeom>
          <a:noFill/>
          <a:ln w="12700">
            <a:noFill/>
            <a:miter lim="800000"/>
            <a:headEnd/>
            <a:tailEnd/>
          </a:ln>
        </p:spPr>
      </p:pic>
      <p:sp>
        <p:nvSpPr>
          <p:cNvPr id="1031" name="Text Box 5"/>
          <p:cNvSpPr txBox="1">
            <a:spLocks noChangeArrowheads="1"/>
          </p:cNvSpPr>
          <p:nvPr/>
        </p:nvSpPr>
        <p:spPr bwMode="auto">
          <a:xfrm>
            <a:off x="6337300" y="9290050"/>
            <a:ext cx="317500" cy="330200"/>
          </a:xfrm>
          <a:prstGeom prst="rect">
            <a:avLst/>
          </a:prstGeom>
          <a:noFill/>
          <a:ln w="12700">
            <a:noFill/>
            <a:miter lim="800000"/>
            <a:headEnd/>
            <a:tailEnd/>
          </a:ln>
        </p:spPr>
        <p:txBody>
          <a:bodyPr wrap="none"/>
          <a:lstStyle/>
          <a:p>
            <a:pPr algn="ctr"/>
            <a:fld id="{11D79395-946B-48CB-AC21-025E6E4E5474}" type="slidenum">
              <a:rPr lang="en-US" sz="1600">
                <a:solidFill>
                  <a:schemeClr val="tx1"/>
                </a:solidFill>
              </a:rPr>
              <a:pPr algn="ctr"/>
              <a:t>15</a:t>
            </a:fld>
            <a:endParaRPr lang="en-US" sz="1600">
              <a:solidFill>
                <a:schemeClr val="tx1"/>
              </a:solidFill>
            </a:endParaRPr>
          </a:p>
        </p:txBody>
      </p:sp>
      <p:graphicFrame>
        <p:nvGraphicFramePr>
          <p:cNvPr id="1026" name="Object 2"/>
          <p:cNvGraphicFramePr>
            <a:graphicFrameLocks noChangeAspect="1"/>
          </p:cNvGraphicFramePr>
          <p:nvPr/>
        </p:nvGraphicFramePr>
        <p:xfrm>
          <a:off x="4838700" y="3238500"/>
          <a:ext cx="914400" cy="198438"/>
        </p:xfrm>
        <a:graphic>
          <a:graphicData uri="http://schemas.openxmlformats.org/presentationml/2006/ole">
            <mc:AlternateContent xmlns:mc="http://schemas.openxmlformats.org/markup-compatibility/2006">
              <mc:Choice xmlns:v="urn:schemas-microsoft-com:vml" Requires="v">
                <p:oleObj name="Equation" r:id="rId4" imgW="435285" imgH="677109" progId="">
                  <p:embed/>
                </p:oleObj>
              </mc:Choice>
              <mc:Fallback>
                <p:oleObj name="Equation" r:id="rId4" imgW="435285" imgH="677109" progId="">
                  <p:embed/>
                  <p:pic>
                    <p:nvPicPr>
                      <p:cNvPr id="1026"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38700" y="3238500"/>
                        <a:ext cx="914400" cy="198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3"/>
          <p:cNvSpPr txBox="1">
            <a:spLocks noChangeArrowheads="1"/>
          </p:cNvSpPr>
          <p:nvPr/>
        </p:nvSpPr>
        <p:spPr>
          <a:xfrm>
            <a:off x="254000" y="1571624"/>
            <a:ext cx="12611099" cy="7718426"/>
          </a:xfrm>
          <a:prstGeom prst="rect">
            <a:avLst/>
          </a:prstGeom>
          <a:noFill/>
        </p:spPr>
        <p:txBody>
          <a:bodyPr lIns="92075" tIns="46038" rIns="92075" bIns="46038"/>
          <a:lstStyle>
            <a:lvl1pPr marL="668338" indent="-350838" algn="l" rtl="0" eaLnBrk="0" fontAlgn="base" hangingPunct="0">
              <a:spcBef>
                <a:spcPts val="4000"/>
              </a:spcBef>
              <a:spcAft>
                <a:spcPct val="0"/>
              </a:spcAft>
              <a:buSzPct val="74000"/>
              <a:buChar char="•"/>
              <a:defRPr sz="2800">
                <a:solidFill>
                  <a:schemeClr val="tx1"/>
                </a:solidFill>
                <a:latin typeface="+mn-lt"/>
                <a:ea typeface="+mn-ea"/>
                <a:cs typeface="+mn-cs"/>
                <a:sym typeface="Cochin"/>
              </a:defRPr>
            </a:lvl1pPr>
            <a:lvl2pPr marL="1112838" indent="-350838" algn="l" rtl="0" eaLnBrk="0" fontAlgn="base" hangingPunct="0">
              <a:spcBef>
                <a:spcPts val="4000"/>
              </a:spcBef>
              <a:spcAft>
                <a:spcPct val="0"/>
              </a:spcAft>
              <a:buSzPct val="74000"/>
              <a:buChar char="•"/>
              <a:defRPr sz="2400">
                <a:solidFill>
                  <a:schemeClr val="tx1"/>
                </a:solidFill>
                <a:latin typeface="+mn-lt"/>
                <a:ea typeface="+mn-ea"/>
                <a:cs typeface="+mn-cs"/>
                <a:sym typeface="Cochin"/>
              </a:defRPr>
            </a:lvl2pPr>
            <a:lvl3pPr marL="1557338" indent="-350838" algn="l" rtl="0" eaLnBrk="0" fontAlgn="base" hangingPunct="0">
              <a:spcBef>
                <a:spcPts val="4000"/>
              </a:spcBef>
              <a:spcAft>
                <a:spcPct val="0"/>
              </a:spcAft>
              <a:buSzPct val="74000"/>
              <a:buChar char="•"/>
              <a:defRPr sz="2000">
                <a:solidFill>
                  <a:schemeClr val="tx1"/>
                </a:solidFill>
                <a:latin typeface="+mn-lt"/>
                <a:ea typeface="+mn-ea"/>
                <a:cs typeface="+mn-cs"/>
                <a:sym typeface="Cochin"/>
              </a:defRPr>
            </a:lvl3pPr>
            <a:lvl4pPr marL="2001838" indent="-350838" algn="l" rtl="0" eaLnBrk="0" fontAlgn="base" hangingPunct="0">
              <a:spcBef>
                <a:spcPts val="4000"/>
              </a:spcBef>
              <a:spcAft>
                <a:spcPct val="0"/>
              </a:spcAft>
              <a:buSzPct val="74000"/>
              <a:buChar char="•"/>
              <a:defRPr sz="1800">
                <a:solidFill>
                  <a:schemeClr val="tx1"/>
                </a:solidFill>
                <a:latin typeface="+mn-lt"/>
                <a:ea typeface="+mn-ea"/>
                <a:cs typeface="+mn-cs"/>
                <a:sym typeface="Cochin"/>
              </a:defRPr>
            </a:lvl4pPr>
            <a:lvl5pPr marL="2446338" indent="-350838" algn="l" rtl="0" eaLnBrk="0" fontAlgn="base" hangingPunct="0">
              <a:spcBef>
                <a:spcPts val="4000"/>
              </a:spcBef>
              <a:spcAft>
                <a:spcPct val="0"/>
              </a:spcAft>
              <a:buSzPct val="74000"/>
              <a:buChar char="•"/>
              <a:defRPr sz="1800">
                <a:solidFill>
                  <a:schemeClr val="tx1"/>
                </a:solidFill>
                <a:latin typeface="+mn-lt"/>
                <a:ea typeface="+mn-ea"/>
                <a:cs typeface="+mn-cs"/>
                <a:sym typeface="Cochin"/>
              </a:defRPr>
            </a:lvl5pPr>
            <a:lvl6pPr marL="29035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6pPr>
            <a:lvl7pPr marL="33607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7pPr>
            <a:lvl8pPr marL="38179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8pPr>
            <a:lvl9pPr marL="42751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9pPr>
          </a:lstStyle>
          <a:p>
            <a:pPr eaLnBrk="1" hangingPunct="1"/>
            <a:endParaRPr lang="en-US" b="1" u="sng" dirty="0"/>
          </a:p>
          <a:p>
            <a:pPr lvl="0" eaLnBrk="1" hangingPunct="1"/>
            <a:r>
              <a:rPr lang="en-US" dirty="0"/>
              <a:t>All Mishaps shall be reported.  (What’s a mishap?)</a:t>
            </a:r>
          </a:p>
          <a:p>
            <a:pPr lvl="0" eaLnBrk="1" hangingPunct="1"/>
            <a:r>
              <a:rPr lang="en-US" dirty="0"/>
              <a:t>All Interns have the responsibility to notify their supervisor when a mishap or injury has occurred in the workplace. </a:t>
            </a:r>
          </a:p>
          <a:p>
            <a:pPr marL="317500" indent="0" algn="ctr" eaLnBrk="1" hangingPunct="1">
              <a:buNone/>
            </a:pPr>
            <a:r>
              <a:rPr lang="en-US" b="1" u="sng" dirty="0"/>
              <a:t>Reporting mishaps helps raise awareness, get corrections made to the hazard, and identify trends or bigger problems.</a:t>
            </a:r>
          </a:p>
          <a:p>
            <a:pPr marL="317500" indent="0" algn="ctr" eaLnBrk="1" hangingPunct="1">
              <a:buNone/>
            </a:pPr>
            <a:endParaRPr lang="en-US" b="1" u="sng" dirty="0"/>
          </a:p>
          <a:p>
            <a:pPr eaLnBrk="1" hangingPunct="1">
              <a:spcBef>
                <a:spcPts val="1000"/>
              </a:spcBef>
              <a:buFont typeface="Arial" charset="0"/>
              <a:buChar char="•"/>
            </a:pPr>
            <a:r>
              <a:rPr lang="en-US" b="1" dirty="0"/>
              <a:t>Slips, trips, and falls  </a:t>
            </a:r>
          </a:p>
          <a:p>
            <a:pPr lvl="1" eaLnBrk="1" hangingPunct="1">
              <a:spcBef>
                <a:spcPts val="1000"/>
              </a:spcBef>
              <a:buFont typeface="Arial" charset="0"/>
              <a:buChar char="•"/>
            </a:pPr>
            <a:r>
              <a:rPr lang="en-US" b="1" dirty="0"/>
              <a:t>Distracted Walking</a:t>
            </a:r>
          </a:p>
          <a:p>
            <a:pPr eaLnBrk="1" hangingPunct="1">
              <a:buFont typeface="Arial" charset="0"/>
              <a:buChar char="•"/>
            </a:pPr>
            <a:r>
              <a:rPr lang="en-US" b="1" dirty="0"/>
              <a:t>Lab Incidents</a:t>
            </a:r>
            <a:endParaRPr lang="en-US" dirty="0"/>
          </a:p>
          <a:p>
            <a:pPr lvl="0"/>
            <a:endParaRPr lang="en-US" dirty="0"/>
          </a:p>
          <a:p>
            <a:pPr marL="831850" indent="-514350" eaLnBrk="1" hangingPunct="1">
              <a:buFont typeface="+mj-lt"/>
              <a:buAutoNum type="arabicPeriod"/>
            </a:pPr>
            <a:endParaRPr lang="en-US" sz="4000" b="1" dirty="0"/>
          </a:p>
        </p:txBody>
      </p:sp>
      <p:sp>
        <p:nvSpPr>
          <p:cNvPr id="18" name="Rectangle 3"/>
          <p:cNvSpPr txBox="1">
            <a:spLocks noChangeArrowheads="1"/>
          </p:cNvSpPr>
          <p:nvPr/>
        </p:nvSpPr>
        <p:spPr>
          <a:xfrm>
            <a:off x="6515100" y="7620000"/>
            <a:ext cx="6350000" cy="419100"/>
          </a:xfrm>
          <a:prstGeom prst="rect">
            <a:avLst/>
          </a:prstGeom>
        </p:spPr>
        <p:txBody>
          <a:bodyPr/>
          <a:lstStyle>
            <a:lvl1pPr marL="668338" indent="-350838" algn="l" rtl="0" eaLnBrk="0" fontAlgn="base" hangingPunct="0">
              <a:spcBef>
                <a:spcPts val="4000"/>
              </a:spcBef>
              <a:spcAft>
                <a:spcPct val="0"/>
              </a:spcAft>
              <a:buSzPct val="74000"/>
              <a:buChar char="•"/>
              <a:defRPr sz="2800">
                <a:solidFill>
                  <a:schemeClr val="tx1"/>
                </a:solidFill>
                <a:latin typeface="+mn-lt"/>
                <a:ea typeface="+mn-ea"/>
                <a:cs typeface="+mn-cs"/>
                <a:sym typeface="Cochin"/>
              </a:defRPr>
            </a:lvl1pPr>
            <a:lvl2pPr marL="1112838" indent="-350838" algn="l" rtl="0" eaLnBrk="0" fontAlgn="base" hangingPunct="0">
              <a:spcBef>
                <a:spcPts val="4000"/>
              </a:spcBef>
              <a:spcAft>
                <a:spcPct val="0"/>
              </a:spcAft>
              <a:buSzPct val="74000"/>
              <a:buChar char="•"/>
              <a:defRPr sz="2400">
                <a:solidFill>
                  <a:schemeClr val="tx1"/>
                </a:solidFill>
                <a:latin typeface="+mn-lt"/>
                <a:ea typeface="+mn-ea"/>
                <a:cs typeface="+mn-cs"/>
                <a:sym typeface="Cochin"/>
              </a:defRPr>
            </a:lvl2pPr>
            <a:lvl3pPr marL="1557338" indent="-350838" algn="l" rtl="0" eaLnBrk="0" fontAlgn="base" hangingPunct="0">
              <a:spcBef>
                <a:spcPts val="4000"/>
              </a:spcBef>
              <a:spcAft>
                <a:spcPct val="0"/>
              </a:spcAft>
              <a:buSzPct val="74000"/>
              <a:buChar char="•"/>
              <a:defRPr sz="2000">
                <a:solidFill>
                  <a:schemeClr val="tx1"/>
                </a:solidFill>
                <a:latin typeface="+mn-lt"/>
                <a:ea typeface="+mn-ea"/>
                <a:cs typeface="+mn-cs"/>
                <a:sym typeface="Cochin"/>
              </a:defRPr>
            </a:lvl3pPr>
            <a:lvl4pPr marL="2001838" indent="-350838" algn="l" rtl="0" eaLnBrk="0" fontAlgn="base" hangingPunct="0">
              <a:spcBef>
                <a:spcPts val="4000"/>
              </a:spcBef>
              <a:spcAft>
                <a:spcPct val="0"/>
              </a:spcAft>
              <a:buSzPct val="74000"/>
              <a:buChar char="•"/>
              <a:defRPr sz="1800">
                <a:solidFill>
                  <a:schemeClr val="tx1"/>
                </a:solidFill>
                <a:latin typeface="+mn-lt"/>
                <a:ea typeface="+mn-ea"/>
                <a:cs typeface="+mn-cs"/>
                <a:sym typeface="Cochin"/>
              </a:defRPr>
            </a:lvl4pPr>
            <a:lvl5pPr marL="2446338" indent="-350838" algn="l" rtl="0" eaLnBrk="0" fontAlgn="base" hangingPunct="0">
              <a:spcBef>
                <a:spcPts val="4000"/>
              </a:spcBef>
              <a:spcAft>
                <a:spcPct val="0"/>
              </a:spcAft>
              <a:buSzPct val="74000"/>
              <a:buChar char="•"/>
              <a:defRPr sz="1800">
                <a:solidFill>
                  <a:schemeClr val="tx1"/>
                </a:solidFill>
                <a:latin typeface="+mn-lt"/>
                <a:ea typeface="+mn-ea"/>
                <a:cs typeface="+mn-cs"/>
                <a:sym typeface="Cochin"/>
              </a:defRPr>
            </a:lvl5pPr>
            <a:lvl6pPr marL="29035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6pPr>
            <a:lvl7pPr marL="33607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7pPr>
            <a:lvl8pPr marL="38179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8pPr>
            <a:lvl9pPr marL="42751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9pPr>
          </a:lstStyle>
          <a:p>
            <a:pPr eaLnBrk="1" hangingPunct="1">
              <a:buFontTx/>
              <a:buNone/>
            </a:pPr>
            <a:endParaRPr lang="en-US" dirty="0">
              <a:latin typeface="Arial" charset="0"/>
            </a:endParaRPr>
          </a:p>
        </p:txBody>
      </p:sp>
      <p:sp>
        <p:nvSpPr>
          <p:cNvPr id="19" name="Rectangle 3"/>
          <p:cNvSpPr>
            <a:spLocks noChangeArrowheads="1"/>
          </p:cNvSpPr>
          <p:nvPr/>
        </p:nvSpPr>
        <p:spPr bwMode="auto">
          <a:xfrm>
            <a:off x="-50800" y="6743700"/>
            <a:ext cx="6540500" cy="2171700"/>
          </a:xfrm>
          <a:prstGeom prst="rect">
            <a:avLst/>
          </a:prstGeom>
          <a:noFill/>
          <a:ln w="9525">
            <a:noFill/>
            <a:miter lim="800000"/>
            <a:headEnd/>
            <a:tailEnd/>
          </a:ln>
        </p:spPr>
        <p:txBody>
          <a:bodyPr lIns="92075" tIns="46038" rIns="92075" bIns="46038"/>
          <a:lstStyle/>
          <a:p>
            <a:pPr marL="342900" indent="-342900">
              <a:lnSpc>
                <a:spcPct val="100000"/>
              </a:lnSpc>
              <a:buFontTx/>
              <a:buNone/>
            </a:pPr>
            <a:endParaRPr lang="en-US" sz="2800" dirty="0"/>
          </a:p>
        </p:txBody>
      </p:sp>
    </p:spTree>
    <p:extLst>
      <p:ext uri="{BB962C8B-B14F-4D97-AF65-F5344CB8AC3E}">
        <p14:creationId xmlns:p14="http://schemas.microsoft.com/office/powerpoint/2010/main" val="916179192"/>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p:cNvSpPr>
          <p:nvPr/>
        </p:nvSpPr>
        <p:spPr bwMode="auto">
          <a:xfrm>
            <a:off x="0" y="0"/>
            <a:ext cx="13004800" cy="1270000"/>
          </a:xfrm>
          <a:prstGeom prst="rect">
            <a:avLst/>
          </a:prstGeom>
          <a:solidFill>
            <a:srgbClr val="24323C"/>
          </a:solidFill>
          <a:ln w="3175">
            <a:noFill/>
            <a:miter lim="800000"/>
            <a:headEnd/>
            <a:tailEnd/>
          </a:ln>
          <a:effectLst>
            <a:outerShdw dist="12700" dir="2700000" algn="ctr" rotWithShape="0">
              <a:schemeClr val="bg2"/>
            </a:outerShdw>
          </a:effectLst>
        </p:spPr>
        <p:txBody>
          <a:bodyPr lIns="0" tIns="0" rIns="0" bIns="0"/>
          <a:lstStyle/>
          <a:p>
            <a:pPr algn="ctr">
              <a:defRPr/>
            </a:pPr>
            <a:endParaRPr lang="en-US" dirty="0">
              <a:latin typeface="Cochin" charset="0"/>
              <a:ea typeface="ヒラギノ明朝 ProN W3" charset="0"/>
              <a:cs typeface="+mn-cs"/>
              <a:sym typeface="Cochin" charset="0"/>
            </a:endParaRPr>
          </a:p>
        </p:txBody>
      </p:sp>
      <p:sp>
        <p:nvSpPr>
          <p:cNvPr id="1029" name="Rectangle 3"/>
          <p:cNvSpPr>
            <a:spLocks noGrp="1" noChangeArrowheads="1"/>
          </p:cNvSpPr>
          <p:nvPr>
            <p:ph type="title"/>
          </p:nvPr>
        </p:nvSpPr>
        <p:spPr>
          <a:xfrm>
            <a:off x="1270000" y="0"/>
            <a:ext cx="10464800" cy="1270000"/>
          </a:xfrm>
          <a:effectLst/>
        </p:spPr>
        <p:txBody>
          <a:bodyPr/>
          <a:lstStyle/>
          <a:p>
            <a:pPr eaLnBrk="1" hangingPunct="1">
              <a:lnSpc>
                <a:spcPct val="100000"/>
              </a:lnSpc>
            </a:pPr>
            <a:r>
              <a:rPr lang="en-US" sz="3600" b="1" dirty="0">
                <a:solidFill>
                  <a:srgbClr val="4BDD1F"/>
                </a:solidFill>
              </a:rPr>
              <a:t>Finally! </a:t>
            </a:r>
            <a:br>
              <a:rPr lang="en-US" sz="3600" b="1" dirty="0">
                <a:solidFill>
                  <a:srgbClr val="4BDD1F"/>
                </a:solidFill>
              </a:rPr>
            </a:br>
            <a:r>
              <a:rPr lang="en-US" sz="3600" b="1" dirty="0">
                <a:solidFill>
                  <a:srgbClr val="4BDD1F"/>
                </a:solidFill>
              </a:rPr>
              <a:t>The best and worst Monterey Beaches</a:t>
            </a:r>
            <a:endParaRPr lang="en-US" sz="3600" b="1" dirty="0">
              <a:solidFill>
                <a:srgbClr val="4BDD1F"/>
              </a:solidFill>
              <a:ea typeface="ヒラギノ角ゴ ProN W3"/>
              <a:cs typeface="ヒラギノ角ゴ ProN W3"/>
              <a:sym typeface="Helvetica Neue UltraLight"/>
            </a:endParaRPr>
          </a:p>
        </p:txBody>
      </p:sp>
      <p:pic>
        <p:nvPicPr>
          <p:cNvPr id="1030" name="Picture 4"/>
          <p:cNvPicPr>
            <a:picLocks noChangeAspect="1" noChangeArrowheads="1"/>
          </p:cNvPicPr>
          <p:nvPr/>
        </p:nvPicPr>
        <p:blipFill>
          <a:blip r:embed="rId3" cstate="print"/>
          <a:srcRect/>
          <a:stretch>
            <a:fillRect/>
          </a:stretch>
        </p:blipFill>
        <p:spPr bwMode="auto">
          <a:xfrm>
            <a:off x="76200" y="127000"/>
            <a:ext cx="1312863" cy="939800"/>
          </a:xfrm>
          <a:prstGeom prst="rect">
            <a:avLst/>
          </a:prstGeom>
          <a:noFill/>
          <a:ln w="12700">
            <a:noFill/>
            <a:miter lim="800000"/>
            <a:headEnd/>
            <a:tailEnd/>
          </a:ln>
        </p:spPr>
      </p:pic>
      <p:sp>
        <p:nvSpPr>
          <p:cNvPr id="1031" name="Text Box 5"/>
          <p:cNvSpPr txBox="1">
            <a:spLocks noChangeArrowheads="1"/>
          </p:cNvSpPr>
          <p:nvPr/>
        </p:nvSpPr>
        <p:spPr bwMode="auto">
          <a:xfrm>
            <a:off x="6337300" y="9290050"/>
            <a:ext cx="317500" cy="330200"/>
          </a:xfrm>
          <a:prstGeom prst="rect">
            <a:avLst/>
          </a:prstGeom>
          <a:noFill/>
          <a:ln w="12700">
            <a:noFill/>
            <a:miter lim="800000"/>
            <a:headEnd/>
            <a:tailEnd/>
          </a:ln>
        </p:spPr>
        <p:txBody>
          <a:bodyPr wrap="none"/>
          <a:lstStyle/>
          <a:p>
            <a:pPr algn="ctr"/>
            <a:fld id="{11D79395-946B-48CB-AC21-025E6E4E5474}" type="slidenum">
              <a:rPr lang="en-US" sz="1600">
                <a:solidFill>
                  <a:schemeClr val="tx1"/>
                </a:solidFill>
              </a:rPr>
              <a:pPr algn="ctr"/>
              <a:t>16</a:t>
            </a:fld>
            <a:endParaRPr lang="en-US" sz="1600">
              <a:solidFill>
                <a:schemeClr val="tx1"/>
              </a:solidFill>
            </a:endParaRPr>
          </a:p>
        </p:txBody>
      </p:sp>
      <p:graphicFrame>
        <p:nvGraphicFramePr>
          <p:cNvPr id="1026" name="Object 2"/>
          <p:cNvGraphicFramePr>
            <a:graphicFrameLocks noChangeAspect="1"/>
          </p:cNvGraphicFramePr>
          <p:nvPr/>
        </p:nvGraphicFramePr>
        <p:xfrm>
          <a:off x="4838700" y="3238500"/>
          <a:ext cx="914400" cy="198438"/>
        </p:xfrm>
        <a:graphic>
          <a:graphicData uri="http://schemas.openxmlformats.org/presentationml/2006/ole">
            <mc:AlternateContent xmlns:mc="http://schemas.openxmlformats.org/markup-compatibility/2006">
              <mc:Choice xmlns:v="urn:schemas-microsoft-com:vml" Requires="v">
                <p:oleObj name="Equation" r:id="rId4" imgW="435285" imgH="677109" progId="">
                  <p:embed/>
                </p:oleObj>
              </mc:Choice>
              <mc:Fallback>
                <p:oleObj name="Equation" r:id="rId4" imgW="435285" imgH="677109" progId="">
                  <p:embed/>
                  <p:pic>
                    <p:nvPicPr>
                      <p:cNvPr id="1026"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38700" y="3238500"/>
                        <a:ext cx="914400" cy="198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3"/>
          <p:cNvSpPr txBox="1">
            <a:spLocks noChangeArrowheads="1"/>
          </p:cNvSpPr>
          <p:nvPr/>
        </p:nvSpPr>
        <p:spPr>
          <a:xfrm>
            <a:off x="254001" y="1571624"/>
            <a:ext cx="12611099" cy="7718426"/>
          </a:xfrm>
          <a:prstGeom prst="rect">
            <a:avLst/>
          </a:prstGeom>
          <a:noFill/>
        </p:spPr>
        <p:txBody>
          <a:bodyPr lIns="92075" tIns="46038" rIns="92075" bIns="46038"/>
          <a:lstStyle>
            <a:lvl1pPr marL="668338" indent="-350838" algn="l" rtl="0" eaLnBrk="0" fontAlgn="base" hangingPunct="0">
              <a:spcBef>
                <a:spcPts val="4000"/>
              </a:spcBef>
              <a:spcAft>
                <a:spcPct val="0"/>
              </a:spcAft>
              <a:buSzPct val="74000"/>
              <a:buChar char="•"/>
              <a:defRPr sz="2800">
                <a:solidFill>
                  <a:schemeClr val="tx1"/>
                </a:solidFill>
                <a:latin typeface="+mn-lt"/>
                <a:ea typeface="+mn-ea"/>
                <a:cs typeface="+mn-cs"/>
                <a:sym typeface="Cochin"/>
              </a:defRPr>
            </a:lvl1pPr>
            <a:lvl2pPr marL="1112838" indent="-350838" algn="l" rtl="0" eaLnBrk="0" fontAlgn="base" hangingPunct="0">
              <a:spcBef>
                <a:spcPts val="4000"/>
              </a:spcBef>
              <a:spcAft>
                <a:spcPct val="0"/>
              </a:spcAft>
              <a:buSzPct val="74000"/>
              <a:buChar char="•"/>
              <a:defRPr sz="2400">
                <a:solidFill>
                  <a:schemeClr val="tx1"/>
                </a:solidFill>
                <a:latin typeface="+mn-lt"/>
                <a:ea typeface="+mn-ea"/>
                <a:cs typeface="+mn-cs"/>
                <a:sym typeface="Cochin"/>
              </a:defRPr>
            </a:lvl2pPr>
            <a:lvl3pPr marL="1557338" indent="-350838" algn="l" rtl="0" eaLnBrk="0" fontAlgn="base" hangingPunct="0">
              <a:spcBef>
                <a:spcPts val="4000"/>
              </a:spcBef>
              <a:spcAft>
                <a:spcPct val="0"/>
              </a:spcAft>
              <a:buSzPct val="74000"/>
              <a:buChar char="•"/>
              <a:defRPr sz="2000">
                <a:solidFill>
                  <a:schemeClr val="tx1"/>
                </a:solidFill>
                <a:latin typeface="+mn-lt"/>
                <a:ea typeface="+mn-ea"/>
                <a:cs typeface="+mn-cs"/>
                <a:sym typeface="Cochin"/>
              </a:defRPr>
            </a:lvl3pPr>
            <a:lvl4pPr marL="2001838" indent="-350838" algn="l" rtl="0" eaLnBrk="0" fontAlgn="base" hangingPunct="0">
              <a:spcBef>
                <a:spcPts val="4000"/>
              </a:spcBef>
              <a:spcAft>
                <a:spcPct val="0"/>
              </a:spcAft>
              <a:buSzPct val="74000"/>
              <a:buChar char="•"/>
              <a:defRPr sz="1800">
                <a:solidFill>
                  <a:schemeClr val="tx1"/>
                </a:solidFill>
                <a:latin typeface="+mn-lt"/>
                <a:ea typeface="+mn-ea"/>
                <a:cs typeface="+mn-cs"/>
                <a:sym typeface="Cochin"/>
              </a:defRPr>
            </a:lvl4pPr>
            <a:lvl5pPr marL="2446338" indent="-350838" algn="l" rtl="0" eaLnBrk="0" fontAlgn="base" hangingPunct="0">
              <a:spcBef>
                <a:spcPts val="4000"/>
              </a:spcBef>
              <a:spcAft>
                <a:spcPct val="0"/>
              </a:spcAft>
              <a:buSzPct val="74000"/>
              <a:buChar char="•"/>
              <a:defRPr sz="1800">
                <a:solidFill>
                  <a:schemeClr val="tx1"/>
                </a:solidFill>
                <a:latin typeface="+mn-lt"/>
                <a:ea typeface="+mn-ea"/>
                <a:cs typeface="+mn-cs"/>
                <a:sym typeface="Cochin"/>
              </a:defRPr>
            </a:lvl5pPr>
            <a:lvl6pPr marL="29035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6pPr>
            <a:lvl7pPr marL="33607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7pPr>
            <a:lvl8pPr marL="38179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8pPr>
            <a:lvl9pPr marL="42751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9pPr>
          </a:lstStyle>
          <a:p>
            <a:pPr marL="317500" lvl="0" indent="0">
              <a:buNone/>
            </a:pPr>
            <a:endParaRPr lang="en-US" b="1" u="sng" dirty="0"/>
          </a:p>
          <a:p>
            <a:pPr marL="317500" lvl="0" indent="0">
              <a:buNone/>
            </a:pPr>
            <a:endParaRPr lang="en-US" dirty="0"/>
          </a:p>
          <a:p>
            <a:pPr marL="831850" indent="-514350" eaLnBrk="1" hangingPunct="1">
              <a:buFont typeface="+mj-lt"/>
              <a:buAutoNum type="arabicPeriod"/>
            </a:pPr>
            <a:r>
              <a:rPr lang="en-US" sz="4000" b="1" dirty="0"/>
              <a:t>Monterey Bay </a:t>
            </a:r>
            <a:r>
              <a:rPr lang="en-US" sz="4000" b="1" dirty="0">
                <a:hlinkClick r:id="rId6" action="ppaction://hlinksldjump"/>
              </a:rPr>
              <a:t>Beaches</a:t>
            </a:r>
            <a:endParaRPr lang="en-US" sz="4000" b="1" dirty="0"/>
          </a:p>
          <a:p>
            <a:pPr lvl="1" eaLnBrk="1" hangingPunct="1"/>
            <a:r>
              <a:rPr lang="en-US" sz="3600" b="1" dirty="0">
                <a:hlinkClick r:id="rId7"/>
              </a:rPr>
              <a:t>Recent Scary incident</a:t>
            </a:r>
            <a:endParaRPr lang="en-US" sz="3600" b="1" dirty="0"/>
          </a:p>
        </p:txBody>
      </p:sp>
      <p:sp>
        <p:nvSpPr>
          <p:cNvPr id="18" name="Rectangle 3"/>
          <p:cNvSpPr txBox="1">
            <a:spLocks noChangeArrowheads="1"/>
          </p:cNvSpPr>
          <p:nvPr/>
        </p:nvSpPr>
        <p:spPr>
          <a:xfrm>
            <a:off x="6515100" y="7620000"/>
            <a:ext cx="6350000" cy="419100"/>
          </a:xfrm>
          <a:prstGeom prst="rect">
            <a:avLst/>
          </a:prstGeom>
        </p:spPr>
        <p:txBody>
          <a:bodyPr/>
          <a:lstStyle>
            <a:lvl1pPr marL="668338" indent="-350838" algn="l" rtl="0" eaLnBrk="0" fontAlgn="base" hangingPunct="0">
              <a:spcBef>
                <a:spcPts val="4000"/>
              </a:spcBef>
              <a:spcAft>
                <a:spcPct val="0"/>
              </a:spcAft>
              <a:buSzPct val="74000"/>
              <a:buChar char="•"/>
              <a:defRPr sz="2800">
                <a:solidFill>
                  <a:schemeClr val="tx1"/>
                </a:solidFill>
                <a:latin typeface="+mn-lt"/>
                <a:ea typeface="+mn-ea"/>
                <a:cs typeface="+mn-cs"/>
                <a:sym typeface="Cochin"/>
              </a:defRPr>
            </a:lvl1pPr>
            <a:lvl2pPr marL="1112838" indent="-350838" algn="l" rtl="0" eaLnBrk="0" fontAlgn="base" hangingPunct="0">
              <a:spcBef>
                <a:spcPts val="4000"/>
              </a:spcBef>
              <a:spcAft>
                <a:spcPct val="0"/>
              </a:spcAft>
              <a:buSzPct val="74000"/>
              <a:buChar char="•"/>
              <a:defRPr sz="2400">
                <a:solidFill>
                  <a:schemeClr val="tx1"/>
                </a:solidFill>
                <a:latin typeface="+mn-lt"/>
                <a:ea typeface="+mn-ea"/>
                <a:cs typeface="+mn-cs"/>
                <a:sym typeface="Cochin"/>
              </a:defRPr>
            </a:lvl2pPr>
            <a:lvl3pPr marL="1557338" indent="-350838" algn="l" rtl="0" eaLnBrk="0" fontAlgn="base" hangingPunct="0">
              <a:spcBef>
                <a:spcPts val="4000"/>
              </a:spcBef>
              <a:spcAft>
                <a:spcPct val="0"/>
              </a:spcAft>
              <a:buSzPct val="74000"/>
              <a:buChar char="•"/>
              <a:defRPr sz="2000">
                <a:solidFill>
                  <a:schemeClr val="tx1"/>
                </a:solidFill>
                <a:latin typeface="+mn-lt"/>
                <a:ea typeface="+mn-ea"/>
                <a:cs typeface="+mn-cs"/>
                <a:sym typeface="Cochin"/>
              </a:defRPr>
            </a:lvl3pPr>
            <a:lvl4pPr marL="2001838" indent="-350838" algn="l" rtl="0" eaLnBrk="0" fontAlgn="base" hangingPunct="0">
              <a:spcBef>
                <a:spcPts val="4000"/>
              </a:spcBef>
              <a:spcAft>
                <a:spcPct val="0"/>
              </a:spcAft>
              <a:buSzPct val="74000"/>
              <a:buChar char="•"/>
              <a:defRPr sz="1800">
                <a:solidFill>
                  <a:schemeClr val="tx1"/>
                </a:solidFill>
                <a:latin typeface="+mn-lt"/>
                <a:ea typeface="+mn-ea"/>
                <a:cs typeface="+mn-cs"/>
                <a:sym typeface="Cochin"/>
              </a:defRPr>
            </a:lvl4pPr>
            <a:lvl5pPr marL="2446338" indent="-350838" algn="l" rtl="0" eaLnBrk="0" fontAlgn="base" hangingPunct="0">
              <a:spcBef>
                <a:spcPts val="4000"/>
              </a:spcBef>
              <a:spcAft>
                <a:spcPct val="0"/>
              </a:spcAft>
              <a:buSzPct val="74000"/>
              <a:buChar char="•"/>
              <a:defRPr sz="1800">
                <a:solidFill>
                  <a:schemeClr val="tx1"/>
                </a:solidFill>
                <a:latin typeface="+mn-lt"/>
                <a:ea typeface="+mn-ea"/>
                <a:cs typeface="+mn-cs"/>
                <a:sym typeface="Cochin"/>
              </a:defRPr>
            </a:lvl5pPr>
            <a:lvl6pPr marL="29035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6pPr>
            <a:lvl7pPr marL="33607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7pPr>
            <a:lvl8pPr marL="38179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8pPr>
            <a:lvl9pPr marL="42751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9pPr>
          </a:lstStyle>
          <a:p>
            <a:pPr eaLnBrk="1" hangingPunct="1">
              <a:buFontTx/>
              <a:buNone/>
            </a:pPr>
            <a:endParaRPr lang="en-US" dirty="0">
              <a:latin typeface="Arial" charset="0"/>
            </a:endParaRPr>
          </a:p>
        </p:txBody>
      </p:sp>
      <p:sp>
        <p:nvSpPr>
          <p:cNvPr id="19" name="Rectangle 3"/>
          <p:cNvSpPr>
            <a:spLocks noChangeArrowheads="1"/>
          </p:cNvSpPr>
          <p:nvPr/>
        </p:nvSpPr>
        <p:spPr bwMode="auto">
          <a:xfrm>
            <a:off x="-50800" y="6743700"/>
            <a:ext cx="6540500" cy="2171700"/>
          </a:xfrm>
          <a:prstGeom prst="rect">
            <a:avLst/>
          </a:prstGeom>
          <a:noFill/>
          <a:ln w="9525">
            <a:noFill/>
            <a:miter lim="800000"/>
            <a:headEnd/>
            <a:tailEnd/>
          </a:ln>
        </p:spPr>
        <p:txBody>
          <a:bodyPr lIns="92075" tIns="46038" rIns="92075" bIns="46038"/>
          <a:lstStyle/>
          <a:p>
            <a:pPr marL="342900" indent="-342900">
              <a:lnSpc>
                <a:spcPct val="100000"/>
              </a:lnSpc>
              <a:buFontTx/>
              <a:buNone/>
            </a:pPr>
            <a:endParaRPr lang="en-US" sz="2800" dirty="0"/>
          </a:p>
        </p:txBody>
      </p:sp>
    </p:spTree>
    <p:extLst>
      <p:ext uri="{BB962C8B-B14F-4D97-AF65-F5344CB8AC3E}">
        <p14:creationId xmlns:p14="http://schemas.microsoft.com/office/powerpoint/2010/main" val="162019987"/>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p:cNvSpPr>
          <p:nvPr/>
        </p:nvSpPr>
        <p:spPr bwMode="auto">
          <a:xfrm>
            <a:off x="0" y="12700"/>
            <a:ext cx="13004800" cy="1270000"/>
          </a:xfrm>
          <a:prstGeom prst="rect">
            <a:avLst/>
          </a:prstGeom>
          <a:solidFill>
            <a:srgbClr val="24323C"/>
          </a:solidFill>
          <a:ln w="3175">
            <a:noFill/>
            <a:miter lim="800000"/>
            <a:headEnd/>
            <a:tailEnd/>
          </a:ln>
          <a:effectLst>
            <a:outerShdw dist="12700" dir="2700000" algn="ctr" rotWithShape="0">
              <a:schemeClr val="bg2"/>
            </a:outerShdw>
          </a:effectLst>
        </p:spPr>
        <p:txBody>
          <a:bodyPr lIns="0" tIns="0" rIns="0" bIns="0"/>
          <a:lstStyle/>
          <a:p>
            <a:pPr algn="ctr">
              <a:defRPr/>
            </a:pPr>
            <a:endParaRPr lang="en-US" dirty="0">
              <a:latin typeface="Cochin" charset="0"/>
              <a:ea typeface="ヒラギノ明朝 ProN W3" charset="0"/>
              <a:cs typeface="+mn-cs"/>
              <a:sym typeface="Cochin" charset="0"/>
            </a:endParaRPr>
          </a:p>
        </p:txBody>
      </p:sp>
      <p:sp>
        <p:nvSpPr>
          <p:cNvPr id="1029" name="Rectangle 3"/>
          <p:cNvSpPr>
            <a:spLocks noGrp="1" noChangeArrowheads="1"/>
          </p:cNvSpPr>
          <p:nvPr>
            <p:ph type="title"/>
          </p:nvPr>
        </p:nvSpPr>
        <p:spPr>
          <a:xfrm>
            <a:off x="1270000" y="186140"/>
            <a:ext cx="10464800" cy="1083860"/>
          </a:xfrm>
          <a:effectLst/>
        </p:spPr>
        <p:txBody>
          <a:bodyPr/>
          <a:lstStyle/>
          <a:p>
            <a:pPr eaLnBrk="1" hangingPunct="1">
              <a:lnSpc>
                <a:spcPct val="100000"/>
              </a:lnSpc>
            </a:pPr>
            <a:r>
              <a:rPr lang="en-US" sz="4000" b="1" dirty="0">
                <a:solidFill>
                  <a:srgbClr val="4BDD1F"/>
                </a:solidFill>
              </a:rPr>
              <a:t>CONTACT  INFORMATION </a:t>
            </a:r>
            <a:endParaRPr lang="en-US" sz="4000" b="1" dirty="0">
              <a:solidFill>
                <a:srgbClr val="4BDD1F"/>
              </a:solidFill>
              <a:ea typeface="ヒラギノ角ゴ ProN W3"/>
              <a:cs typeface="ヒラギノ角ゴ ProN W3"/>
              <a:sym typeface="Helvetica Neue UltraLight"/>
            </a:endParaRPr>
          </a:p>
        </p:txBody>
      </p:sp>
      <p:pic>
        <p:nvPicPr>
          <p:cNvPr id="1030" name="Picture 4"/>
          <p:cNvPicPr>
            <a:picLocks noChangeAspect="1" noChangeArrowheads="1"/>
          </p:cNvPicPr>
          <p:nvPr/>
        </p:nvPicPr>
        <p:blipFill>
          <a:blip r:embed="rId3" cstate="print"/>
          <a:srcRect/>
          <a:stretch>
            <a:fillRect/>
          </a:stretch>
        </p:blipFill>
        <p:spPr bwMode="auto">
          <a:xfrm>
            <a:off x="76200" y="127000"/>
            <a:ext cx="1312863" cy="939800"/>
          </a:xfrm>
          <a:prstGeom prst="rect">
            <a:avLst/>
          </a:prstGeom>
          <a:noFill/>
          <a:ln w="12700">
            <a:noFill/>
            <a:miter lim="800000"/>
            <a:headEnd/>
            <a:tailEnd/>
          </a:ln>
        </p:spPr>
      </p:pic>
      <p:sp>
        <p:nvSpPr>
          <p:cNvPr id="1031" name="Text Box 5"/>
          <p:cNvSpPr txBox="1">
            <a:spLocks noChangeArrowheads="1"/>
          </p:cNvSpPr>
          <p:nvPr/>
        </p:nvSpPr>
        <p:spPr bwMode="auto">
          <a:xfrm>
            <a:off x="6337300" y="9290050"/>
            <a:ext cx="317500" cy="330200"/>
          </a:xfrm>
          <a:prstGeom prst="rect">
            <a:avLst/>
          </a:prstGeom>
          <a:noFill/>
          <a:ln w="12700">
            <a:noFill/>
            <a:miter lim="800000"/>
            <a:headEnd/>
            <a:tailEnd/>
          </a:ln>
        </p:spPr>
        <p:txBody>
          <a:bodyPr wrap="none"/>
          <a:lstStyle/>
          <a:p>
            <a:pPr algn="ctr"/>
            <a:fld id="{11D79395-946B-48CB-AC21-025E6E4E5474}" type="slidenum">
              <a:rPr lang="en-US" sz="1600">
                <a:solidFill>
                  <a:schemeClr val="tx1"/>
                </a:solidFill>
              </a:rPr>
              <a:pPr algn="ctr"/>
              <a:t>17</a:t>
            </a:fld>
            <a:endParaRPr lang="en-US" sz="1600">
              <a:solidFill>
                <a:schemeClr val="tx1"/>
              </a:solidFill>
            </a:endParaRPr>
          </a:p>
        </p:txBody>
      </p:sp>
      <p:graphicFrame>
        <p:nvGraphicFramePr>
          <p:cNvPr id="1026" name="Object 2"/>
          <p:cNvGraphicFramePr>
            <a:graphicFrameLocks noChangeAspect="1"/>
          </p:cNvGraphicFramePr>
          <p:nvPr/>
        </p:nvGraphicFramePr>
        <p:xfrm>
          <a:off x="4838700" y="3238500"/>
          <a:ext cx="914400" cy="198438"/>
        </p:xfrm>
        <a:graphic>
          <a:graphicData uri="http://schemas.openxmlformats.org/presentationml/2006/ole">
            <mc:AlternateContent xmlns:mc="http://schemas.openxmlformats.org/markup-compatibility/2006">
              <mc:Choice xmlns:v="urn:schemas-microsoft-com:vml" Requires="v">
                <p:oleObj name="Equation" r:id="rId4" imgW="435285" imgH="677109" progId="">
                  <p:embed/>
                </p:oleObj>
              </mc:Choice>
              <mc:Fallback>
                <p:oleObj name="Equation" r:id="rId4" imgW="435285" imgH="677109" progId="">
                  <p:embed/>
                  <p:pic>
                    <p:nvPicPr>
                      <p:cNvPr id="1026"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38700" y="3238500"/>
                        <a:ext cx="914400" cy="198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Rectangle 2"/>
          <p:cNvSpPr txBox="1">
            <a:spLocks noChangeArrowheads="1"/>
          </p:cNvSpPr>
          <p:nvPr/>
        </p:nvSpPr>
        <p:spPr bwMode="auto">
          <a:xfrm flipH="1" flipV="1">
            <a:off x="12795249" y="9259569"/>
            <a:ext cx="45719" cy="45719"/>
          </a:xfrm>
          <a:prstGeom prst="rect">
            <a:avLst/>
          </a:prstGeom>
          <a:noFill/>
          <a:ln w="12700">
            <a:noFill/>
            <a:miter lim="800000"/>
            <a:headEnd/>
            <a:tailEnd/>
          </a:ln>
          <a:effectLst>
            <a:outerShdw dist="25399" dir="2700000" algn="ctr" rotWithShape="0">
              <a:srgbClr val="F9F8ED"/>
            </a:outerShdw>
          </a:effectLst>
        </p:spPr>
        <p:txBody>
          <a:bodyPr vert="horz" wrap="square" lIns="92075" tIns="46038" rIns="92075" bIns="46038" numCol="1" anchor="ctr" anchorCtr="0" compatLnSpc="1">
            <a:prstTxWarp prst="textNoShape">
              <a:avLst/>
            </a:prstTxWarp>
          </a:bodyPr>
          <a:lstStyle>
            <a:lvl1pPr algn="ctr" rtl="0" eaLnBrk="0" fontAlgn="base" hangingPunct="0">
              <a:lnSpc>
                <a:spcPct val="80000"/>
              </a:lnSpc>
              <a:spcBef>
                <a:spcPct val="0"/>
              </a:spcBef>
              <a:spcAft>
                <a:spcPct val="0"/>
              </a:spcAft>
              <a:defRPr sz="7800">
                <a:solidFill>
                  <a:srgbClr val="6B7786"/>
                </a:solidFill>
                <a:latin typeface="+mj-lt"/>
                <a:ea typeface="+mj-ea"/>
                <a:cs typeface="+mj-cs"/>
                <a:sym typeface="Copperplate"/>
              </a:defRPr>
            </a:lvl1pPr>
            <a:lvl2pPr algn="ctr" rtl="0" eaLnBrk="0" fontAlgn="base" hangingPunct="0">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a:defRPr>
            </a:lvl2pPr>
            <a:lvl3pPr algn="ctr" rtl="0" eaLnBrk="0" fontAlgn="base" hangingPunct="0">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a:defRPr>
            </a:lvl3pPr>
            <a:lvl4pPr algn="ctr" rtl="0" eaLnBrk="0" fontAlgn="base" hangingPunct="0">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a:defRPr>
            </a:lvl4pPr>
            <a:lvl5pPr algn="ctr" rtl="0" eaLnBrk="0" fontAlgn="base" hangingPunct="0">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a:defRPr>
            </a:lvl5pPr>
            <a:lvl6pPr marL="457200" algn="ctr" rtl="0" fontAlgn="base">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charset="0"/>
              </a:defRPr>
            </a:lvl6pPr>
            <a:lvl7pPr marL="914400" algn="ctr" rtl="0" fontAlgn="base">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charset="0"/>
              </a:defRPr>
            </a:lvl7pPr>
            <a:lvl8pPr marL="1371600" algn="ctr" rtl="0" fontAlgn="base">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charset="0"/>
              </a:defRPr>
            </a:lvl8pPr>
            <a:lvl9pPr marL="1828800" algn="ctr" rtl="0" fontAlgn="base">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charset="0"/>
              </a:defRPr>
            </a:lvl9pPr>
          </a:lstStyle>
          <a:p>
            <a:pPr eaLnBrk="1" hangingPunct="1"/>
            <a:endParaRPr lang="en-US" sz="4000" dirty="0">
              <a:solidFill>
                <a:schemeClr val="tx1"/>
              </a:solidFill>
            </a:endParaRPr>
          </a:p>
        </p:txBody>
      </p:sp>
      <p:sp>
        <p:nvSpPr>
          <p:cNvPr id="18" name="Rectangle 3"/>
          <p:cNvSpPr txBox="1">
            <a:spLocks noChangeArrowheads="1"/>
          </p:cNvSpPr>
          <p:nvPr/>
        </p:nvSpPr>
        <p:spPr>
          <a:xfrm>
            <a:off x="6515100" y="7620000"/>
            <a:ext cx="6350000" cy="419100"/>
          </a:xfrm>
          <a:prstGeom prst="rect">
            <a:avLst/>
          </a:prstGeom>
        </p:spPr>
        <p:txBody>
          <a:bodyPr/>
          <a:lstStyle>
            <a:lvl1pPr marL="668338" indent="-350838" algn="l" rtl="0" eaLnBrk="0" fontAlgn="base" hangingPunct="0">
              <a:spcBef>
                <a:spcPts val="4000"/>
              </a:spcBef>
              <a:spcAft>
                <a:spcPct val="0"/>
              </a:spcAft>
              <a:buSzPct val="74000"/>
              <a:buChar char="•"/>
              <a:defRPr sz="2800">
                <a:solidFill>
                  <a:schemeClr val="tx1"/>
                </a:solidFill>
                <a:latin typeface="+mn-lt"/>
                <a:ea typeface="+mn-ea"/>
                <a:cs typeface="+mn-cs"/>
                <a:sym typeface="Cochin"/>
              </a:defRPr>
            </a:lvl1pPr>
            <a:lvl2pPr marL="1112838" indent="-350838" algn="l" rtl="0" eaLnBrk="0" fontAlgn="base" hangingPunct="0">
              <a:spcBef>
                <a:spcPts val="4000"/>
              </a:spcBef>
              <a:spcAft>
                <a:spcPct val="0"/>
              </a:spcAft>
              <a:buSzPct val="74000"/>
              <a:buChar char="•"/>
              <a:defRPr sz="2400">
                <a:solidFill>
                  <a:schemeClr val="tx1"/>
                </a:solidFill>
                <a:latin typeface="+mn-lt"/>
                <a:ea typeface="+mn-ea"/>
                <a:cs typeface="+mn-cs"/>
                <a:sym typeface="Cochin"/>
              </a:defRPr>
            </a:lvl2pPr>
            <a:lvl3pPr marL="1557338" indent="-350838" algn="l" rtl="0" eaLnBrk="0" fontAlgn="base" hangingPunct="0">
              <a:spcBef>
                <a:spcPts val="4000"/>
              </a:spcBef>
              <a:spcAft>
                <a:spcPct val="0"/>
              </a:spcAft>
              <a:buSzPct val="74000"/>
              <a:buChar char="•"/>
              <a:defRPr sz="2000">
                <a:solidFill>
                  <a:schemeClr val="tx1"/>
                </a:solidFill>
                <a:latin typeface="+mn-lt"/>
                <a:ea typeface="+mn-ea"/>
                <a:cs typeface="+mn-cs"/>
                <a:sym typeface="Cochin"/>
              </a:defRPr>
            </a:lvl3pPr>
            <a:lvl4pPr marL="2001838" indent="-350838" algn="l" rtl="0" eaLnBrk="0" fontAlgn="base" hangingPunct="0">
              <a:spcBef>
                <a:spcPts val="4000"/>
              </a:spcBef>
              <a:spcAft>
                <a:spcPct val="0"/>
              </a:spcAft>
              <a:buSzPct val="74000"/>
              <a:buChar char="•"/>
              <a:defRPr sz="1800">
                <a:solidFill>
                  <a:schemeClr val="tx1"/>
                </a:solidFill>
                <a:latin typeface="+mn-lt"/>
                <a:ea typeface="+mn-ea"/>
                <a:cs typeface="+mn-cs"/>
                <a:sym typeface="Cochin"/>
              </a:defRPr>
            </a:lvl4pPr>
            <a:lvl5pPr marL="2446338" indent="-350838" algn="l" rtl="0" eaLnBrk="0" fontAlgn="base" hangingPunct="0">
              <a:spcBef>
                <a:spcPts val="4000"/>
              </a:spcBef>
              <a:spcAft>
                <a:spcPct val="0"/>
              </a:spcAft>
              <a:buSzPct val="74000"/>
              <a:buChar char="•"/>
              <a:defRPr sz="1800">
                <a:solidFill>
                  <a:schemeClr val="tx1"/>
                </a:solidFill>
                <a:latin typeface="+mn-lt"/>
                <a:ea typeface="+mn-ea"/>
                <a:cs typeface="+mn-cs"/>
                <a:sym typeface="Cochin"/>
              </a:defRPr>
            </a:lvl5pPr>
            <a:lvl6pPr marL="29035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6pPr>
            <a:lvl7pPr marL="33607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7pPr>
            <a:lvl8pPr marL="38179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8pPr>
            <a:lvl9pPr marL="42751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9pPr>
          </a:lstStyle>
          <a:p>
            <a:pPr eaLnBrk="1" hangingPunct="1">
              <a:buFontTx/>
              <a:buNone/>
            </a:pPr>
            <a:endParaRPr lang="en-US" dirty="0">
              <a:latin typeface="Arial" charset="0"/>
            </a:endParaRPr>
          </a:p>
        </p:txBody>
      </p:sp>
      <p:sp>
        <p:nvSpPr>
          <p:cNvPr id="19" name="Rectangle 3"/>
          <p:cNvSpPr>
            <a:spLocks noChangeArrowheads="1"/>
          </p:cNvSpPr>
          <p:nvPr/>
        </p:nvSpPr>
        <p:spPr bwMode="auto">
          <a:xfrm>
            <a:off x="-50800" y="6743700"/>
            <a:ext cx="6540500" cy="2171700"/>
          </a:xfrm>
          <a:prstGeom prst="rect">
            <a:avLst/>
          </a:prstGeom>
          <a:noFill/>
          <a:ln w="9525">
            <a:noFill/>
            <a:miter lim="800000"/>
            <a:headEnd/>
            <a:tailEnd/>
          </a:ln>
        </p:spPr>
        <p:txBody>
          <a:bodyPr lIns="92075" tIns="46038" rIns="92075" bIns="46038"/>
          <a:lstStyle/>
          <a:p>
            <a:pPr marL="342900" indent="-342900">
              <a:lnSpc>
                <a:spcPct val="100000"/>
              </a:lnSpc>
              <a:buFontTx/>
              <a:buNone/>
            </a:pPr>
            <a:endParaRPr lang="en-US" sz="2800" dirty="0"/>
          </a:p>
        </p:txBody>
      </p:sp>
      <p:sp>
        <p:nvSpPr>
          <p:cNvPr id="15" name="Content Placeholder 2"/>
          <p:cNvSpPr>
            <a:spLocks noGrp="1"/>
          </p:cNvSpPr>
          <p:nvPr>
            <p:ph idx="1"/>
          </p:nvPr>
        </p:nvSpPr>
        <p:spPr>
          <a:xfrm>
            <a:off x="330200" y="1456140"/>
            <a:ext cx="12510767" cy="7611660"/>
          </a:xfrm>
        </p:spPr>
        <p:txBody>
          <a:bodyPr lIns="130046" tIns="65023" rIns="130046" bIns="65023">
            <a:noAutofit/>
          </a:bodyPr>
          <a:lstStyle/>
          <a:p>
            <a:pPr marL="0" indent="0" algn="ctr">
              <a:spcBef>
                <a:spcPts val="0"/>
              </a:spcBef>
              <a:buNone/>
            </a:pPr>
            <a:r>
              <a:rPr lang="en-US" sz="4800" dirty="0"/>
              <a:t>Questions?</a:t>
            </a:r>
          </a:p>
          <a:p>
            <a:pPr marL="0" indent="0" algn="ctr">
              <a:spcBef>
                <a:spcPts val="0"/>
              </a:spcBef>
              <a:buNone/>
            </a:pPr>
            <a:endParaRPr lang="en-US" sz="4800" dirty="0"/>
          </a:p>
          <a:p>
            <a:pPr marL="0" indent="0" algn="ctr">
              <a:spcBef>
                <a:spcPts val="0"/>
              </a:spcBef>
              <a:buNone/>
            </a:pPr>
            <a:r>
              <a:rPr lang="en-US" sz="4800" dirty="0"/>
              <a:t>Have a Great Summer!</a:t>
            </a:r>
          </a:p>
          <a:p>
            <a:pPr marL="0" indent="0" algn="ctr">
              <a:spcBef>
                <a:spcPts val="0"/>
              </a:spcBef>
              <a:buNone/>
            </a:pPr>
            <a:r>
              <a:rPr lang="en-US" sz="6000" dirty="0"/>
              <a:t>Work and Play - Stay Safe!</a:t>
            </a:r>
          </a:p>
          <a:p>
            <a:pPr marL="0" indent="0" algn="ctr">
              <a:spcBef>
                <a:spcPts val="0"/>
              </a:spcBef>
              <a:buNone/>
            </a:pPr>
            <a:endParaRPr lang="en-US" sz="1400" dirty="0"/>
          </a:p>
          <a:p>
            <a:pPr marL="0" indent="0" algn="ctr">
              <a:spcBef>
                <a:spcPts val="0"/>
              </a:spcBef>
              <a:buNone/>
            </a:pPr>
            <a:r>
              <a:rPr lang="en-US" dirty="0"/>
              <a:t>NPS OSHE Directorate  (831) 656-1072</a:t>
            </a:r>
          </a:p>
          <a:p>
            <a:pPr marL="0" indent="0" algn="ctr">
              <a:spcBef>
                <a:spcPts val="0"/>
              </a:spcBef>
              <a:buNone/>
            </a:pPr>
            <a:r>
              <a:rPr lang="en-US" sz="2400" u="sng" dirty="0"/>
              <a:t>http://my.nps.edu/web/safety/</a:t>
            </a:r>
          </a:p>
          <a:p>
            <a:pPr marL="0" indent="0" algn="ctr">
              <a:spcBef>
                <a:spcPts val="0"/>
              </a:spcBef>
              <a:buNone/>
            </a:pPr>
            <a:r>
              <a:rPr lang="en-US" sz="2400" b="1" dirty="0">
                <a:hlinkClick r:id="rId6"/>
              </a:rPr>
              <a:t>safety@nps.edu</a:t>
            </a:r>
            <a:endParaRPr lang="en-US" sz="2400" b="1" dirty="0"/>
          </a:p>
          <a:p>
            <a:pPr marL="0" indent="0" algn="ctr">
              <a:spcBef>
                <a:spcPts val="0"/>
              </a:spcBef>
              <a:buNone/>
            </a:pPr>
            <a:endParaRPr lang="en-US" sz="4400" b="1" dirty="0"/>
          </a:p>
          <a:p>
            <a:pPr marL="0" indent="0" algn="ctr">
              <a:spcBef>
                <a:spcPts val="0"/>
              </a:spcBef>
              <a:buNone/>
            </a:pPr>
            <a:r>
              <a:rPr lang="en-US" sz="4400" b="1" dirty="0"/>
              <a:t>GOOGLE:  NPS Safety (+[hazard] like posters, lasers, chemicals, batteries, sight, hearing, lead, radiation…)</a:t>
            </a:r>
          </a:p>
        </p:txBody>
      </p:sp>
    </p:spTree>
    <p:extLst>
      <p:ext uri="{BB962C8B-B14F-4D97-AF65-F5344CB8AC3E}">
        <p14:creationId xmlns:p14="http://schemas.microsoft.com/office/powerpoint/2010/main" val="2812112179"/>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Local Scary Event</a:t>
            </a:r>
          </a:p>
        </p:txBody>
      </p:sp>
      <p:sp>
        <p:nvSpPr>
          <p:cNvPr id="3" name="Content Placeholder 2"/>
          <p:cNvSpPr>
            <a:spLocks noGrp="1"/>
          </p:cNvSpPr>
          <p:nvPr>
            <p:ph sz="half" idx="1"/>
          </p:nvPr>
        </p:nvSpPr>
        <p:spPr>
          <a:xfrm>
            <a:off x="650875" y="2276475"/>
            <a:ext cx="11947525" cy="6435725"/>
          </a:xfrm>
        </p:spPr>
        <p:txBody>
          <a:bodyPr/>
          <a:lstStyle/>
          <a:p>
            <a:r>
              <a:rPr lang="en-US" dirty="0"/>
              <a:t>I went for a bike ride this morning and almost didn't come home.  I cruised out over Toro, down the Grade and headed up Robinson Canyon. Part way up the climb, a gray Honda civic passed me.  He was close, but the road is narrow and I didn't think much about it. Until, a couple of minutes later, when I saw him pulled off to the side of the road and he was out of his car. This immediately put me on edge, as most of the time, this means the driver is angry and wants to "have words."  It was a fairly steep part of the road and as I got closer, he yelled out that he needed directions and wanted to know where the road went.  I stopped as it was impossible to talk (middle of a hard effort) and too steep to keep rolling and talk.  I was annoyed at having to stop, but didn't want to be rude either.  I explained that it is an out and back road, with a housing complex at the top, but it is a gated community with security guards. </a:t>
            </a:r>
          </a:p>
        </p:txBody>
      </p:sp>
    </p:spTree>
    <p:extLst>
      <p:ext uri="{BB962C8B-B14F-4D97-AF65-F5344CB8AC3E}">
        <p14:creationId xmlns:p14="http://schemas.microsoft.com/office/powerpoint/2010/main" val="3205085387"/>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Local Scary Event</a:t>
            </a:r>
          </a:p>
        </p:txBody>
      </p:sp>
      <p:sp>
        <p:nvSpPr>
          <p:cNvPr id="3" name="Content Placeholder 2"/>
          <p:cNvSpPr>
            <a:spLocks noGrp="1"/>
          </p:cNvSpPr>
          <p:nvPr>
            <p:ph sz="half" idx="1"/>
          </p:nvPr>
        </p:nvSpPr>
        <p:spPr>
          <a:xfrm>
            <a:off x="650875" y="2276475"/>
            <a:ext cx="11947525" cy="6435725"/>
          </a:xfrm>
        </p:spPr>
        <p:txBody>
          <a:bodyPr/>
          <a:lstStyle/>
          <a:p>
            <a:r>
              <a:rPr lang="en-US" dirty="0"/>
              <a:t>He then asked if he could use my phone and I said no.  He then asked if we could "see the guards, just up the incline?"  I glanced in the direction he was pointing and told him I didn't know what he was looking at, and I started to roll away.  He wanted me to come take a closer look and I told him I needed to keep going.  I started to roll downhill in order to clip in, with the intention of looping around and continuing up the climb.  (It is hard for me to clip in on a steep hill as it loads up my hip that I had surgery on.)  As a started to flip around and continue up the climb, a voice in my head told me to listen to my gut and get out of there.  I argued with it, trying to tell myself how much I would enjoy the last (steepest) bit of the climb.  But something was wrong.  I listened to my gut and started to descend.  As I descended, I knew I had done the right thing.  A couple of minutes into the descent, I heard a car behind me. </a:t>
            </a:r>
          </a:p>
        </p:txBody>
      </p:sp>
    </p:spTree>
    <p:extLst>
      <p:ext uri="{BB962C8B-B14F-4D97-AF65-F5344CB8AC3E}">
        <p14:creationId xmlns:p14="http://schemas.microsoft.com/office/powerpoint/2010/main" val="2997539002"/>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p:cNvSpPr>
          <p:nvPr/>
        </p:nvSpPr>
        <p:spPr bwMode="auto">
          <a:xfrm>
            <a:off x="0" y="12700"/>
            <a:ext cx="13004800" cy="1270000"/>
          </a:xfrm>
          <a:prstGeom prst="rect">
            <a:avLst/>
          </a:prstGeom>
          <a:solidFill>
            <a:srgbClr val="24323C"/>
          </a:solidFill>
          <a:ln w="3175">
            <a:noFill/>
            <a:miter lim="800000"/>
            <a:headEnd/>
            <a:tailEnd/>
          </a:ln>
          <a:effectLst>
            <a:outerShdw dist="12700" dir="2700000" algn="ctr" rotWithShape="0">
              <a:schemeClr val="bg2"/>
            </a:outerShdw>
          </a:effectLst>
        </p:spPr>
        <p:txBody>
          <a:bodyPr lIns="0" tIns="0" rIns="0" bIns="0"/>
          <a:lstStyle/>
          <a:p>
            <a:pPr algn="ctr">
              <a:defRPr/>
            </a:pPr>
            <a:endParaRPr lang="en-US" dirty="0">
              <a:latin typeface="Cochin" charset="0"/>
              <a:ea typeface="ヒラギノ明朝 ProN W3" charset="0"/>
              <a:cs typeface="+mn-cs"/>
              <a:sym typeface="Cochin" charset="0"/>
            </a:endParaRPr>
          </a:p>
        </p:txBody>
      </p:sp>
      <p:sp>
        <p:nvSpPr>
          <p:cNvPr id="1029" name="Rectangle 3"/>
          <p:cNvSpPr>
            <a:spLocks noGrp="1" noChangeArrowheads="1"/>
          </p:cNvSpPr>
          <p:nvPr>
            <p:ph type="title"/>
          </p:nvPr>
        </p:nvSpPr>
        <p:spPr>
          <a:xfrm>
            <a:off x="1270000" y="186140"/>
            <a:ext cx="10464800" cy="1083860"/>
          </a:xfrm>
          <a:effectLst/>
        </p:spPr>
        <p:txBody>
          <a:bodyPr/>
          <a:lstStyle/>
          <a:p>
            <a:pPr eaLnBrk="1" hangingPunct="1">
              <a:lnSpc>
                <a:spcPct val="100000"/>
              </a:lnSpc>
            </a:pPr>
            <a:r>
              <a:rPr lang="en-US" sz="4000" b="1" dirty="0">
                <a:solidFill>
                  <a:srgbClr val="4BDD1F"/>
                </a:solidFill>
              </a:rPr>
              <a:t>General Emergency Response</a:t>
            </a:r>
            <a:endParaRPr lang="en-US" sz="4000" b="1" dirty="0">
              <a:solidFill>
                <a:srgbClr val="4BDD1F"/>
              </a:solidFill>
              <a:ea typeface="ヒラギノ角ゴ ProN W3"/>
              <a:cs typeface="ヒラギノ角ゴ ProN W3"/>
              <a:sym typeface="Helvetica Neue UltraLight"/>
            </a:endParaRPr>
          </a:p>
        </p:txBody>
      </p:sp>
      <p:pic>
        <p:nvPicPr>
          <p:cNvPr id="1030" name="Picture 4"/>
          <p:cNvPicPr>
            <a:picLocks noChangeAspect="1" noChangeArrowheads="1"/>
          </p:cNvPicPr>
          <p:nvPr/>
        </p:nvPicPr>
        <p:blipFill>
          <a:blip r:embed="rId3" cstate="print"/>
          <a:srcRect/>
          <a:stretch>
            <a:fillRect/>
          </a:stretch>
        </p:blipFill>
        <p:spPr bwMode="auto">
          <a:xfrm>
            <a:off x="76200" y="127000"/>
            <a:ext cx="1312863" cy="939800"/>
          </a:xfrm>
          <a:prstGeom prst="rect">
            <a:avLst/>
          </a:prstGeom>
          <a:noFill/>
          <a:ln w="12700">
            <a:noFill/>
            <a:miter lim="800000"/>
            <a:headEnd/>
            <a:tailEnd/>
          </a:ln>
        </p:spPr>
      </p:pic>
      <p:sp>
        <p:nvSpPr>
          <p:cNvPr id="1031" name="Text Box 5"/>
          <p:cNvSpPr txBox="1">
            <a:spLocks noChangeArrowheads="1"/>
          </p:cNvSpPr>
          <p:nvPr/>
        </p:nvSpPr>
        <p:spPr bwMode="auto">
          <a:xfrm>
            <a:off x="6337300" y="9290050"/>
            <a:ext cx="317500" cy="330200"/>
          </a:xfrm>
          <a:prstGeom prst="rect">
            <a:avLst/>
          </a:prstGeom>
          <a:noFill/>
          <a:ln w="12700">
            <a:noFill/>
            <a:miter lim="800000"/>
            <a:headEnd/>
            <a:tailEnd/>
          </a:ln>
        </p:spPr>
        <p:txBody>
          <a:bodyPr wrap="none"/>
          <a:lstStyle/>
          <a:p>
            <a:pPr algn="ctr"/>
            <a:fld id="{11D79395-946B-48CB-AC21-025E6E4E5474}" type="slidenum">
              <a:rPr lang="en-US" sz="1600">
                <a:solidFill>
                  <a:schemeClr val="tx1"/>
                </a:solidFill>
              </a:rPr>
              <a:pPr algn="ctr"/>
              <a:t>2</a:t>
            </a:fld>
            <a:endParaRPr lang="en-US" sz="1600">
              <a:solidFill>
                <a:schemeClr val="tx1"/>
              </a:solidFill>
            </a:endParaRPr>
          </a:p>
        </p:txBody>
      </p:sp>
      <p:graphicFrame>
        <p:nvGraphicFramePr>
          <p:cNvPr id="1026" name="Object 2"/>
          <p:cNvGraphicFramePr>
            <a:graphicFrameLocks noChangeAspect="1"/>
          </p:cNvGraphicFramePr>
          <p:nvPr/>
        </p:nvGraphicFramePr>
        <p:xfrm>
          <a:off x="4838700" y="3238500"/>
          <a:ext cx="914400" cy="198438"/>
        </p:xfrm>
        <a:graphic>
          <a:graphicData uri="http://schemas.openxmlformats.org/presentationml/2006/ole">
            <mc:AlternateContent xmlns:mc="http://schemas.openxmlformats.org/markup-compatibility/2006">
              <mc:Choice xmlns:v="urn:schemas-microsoft-com:vml" Requires="v">
                <p:oleObj name="Equation" r:id="rId4" imgW="435285" imgH="677109" progId="">
                  <p:embed/>
                </p:oleObj>
              </mc:Choice>
              <mc:Fallback>
                <p:oleObj name="Equation" r:id="rId4" imgW="435285" imgH="677109" progId="">
                  <p:embed/>
                  <p:pic>
                    <p:nvPicPr>
                      <p:cNvPr id="1026"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38700" y="3238500"/>
                        <a:ext cx="914400" cy="198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Rectangle 2"/>
          <p:cNvSpPr txBox="1">
            <a:spLocks noChangeArrowheads="1"/>
          </p:cNvSpPr>
          <p:nvPr/>
        </p:nvSpPr>
        <p:spPr bwMode="auto">
          <a:xfrm flipH="1" flipV="1">
            <a:off x="12795249" y="9259569"/>
            <a:ext cx="45719" cy="45719"/>
          </a:xfrm>
          <a:prstGeom prst="rect">
            <a:avLst/>
          </a:prstGeom>
          <a:noFill/>
          <a:ln w="12700">
            <a:noFill/>
            <a:miter lim="800000"/>
            <a:headEnd/>
            <a:tailEnd/>
          </a:ln>
          <a:effectLst>
            <a:outerShdw dist="25399" dir="2700000" algn="ctr" rotWithShape="0">
              <a:srgbClr val="F9F8ED"/>
            </a:outerShdw>
          </a:effectLst>
        </p:spPr>
        <p:txBody>
          <a:bodyPr vert="horz" wrap="square" lIns="92075" tIns="46038" rIns="92075" bIns="46038" numCol="1" anchor="ctr" anchorCtr="0" compatLnSpc="1">
            <a:prstTxWarp prst="textNoShape">
              <a:avLst/>
            </a:prstTxWarp>
          </a:bodyPr>
          <a:lstStyle>
            <a:lvl1pPr algn="ctr" rtl="0" eaLnBrk="0" fontAlgn="base" hangingPunct="0">
              <a:lnSpc>
                <a:spcPct val="80000"/>
              </a:lnSpc>
              <a:spcBef>
                <a:spcPct val="0"/>
              </a:spcBef>
              <a:spcAft>
                <a:spcPct val="0"/>
              </a:spcAft>
              <a:defRPr sz="7800">
                <a:solidFill>
                  <a:srgbClr val="6B7786"/>
                </a:solidFill>
                <a:latin typeface="+mj-lt"/>
                <a:ea typeface="+mj-ea"/>
                <a:cs typeface="+mj-cs"/>
                <a:sym typeface="Copperplate"/>
              </a:defRPr>
            </a:lvl1pPr>
            <a:lvl2pPr algn="ctr" rtl="0" eaLnBrk="0" fontAlgn="base" hangingPunct="0">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a:defRPr>
            </a:lvl2pPr>
            <a:lvl3pPr algn="ctr" rtl="0" eaLnBrk="0" fontAlgn="base" hangingPunct="0">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a:defRPr>
            </a:lvl3pPr>
            <a:lvl4pPr algn="ctr" rtl="0" eaLnBrk="0" fontAlgn="base" hangingPunct="0">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a:defRPr>
            </a:lvl4pPr>
            <a:lvl5pPr algn="ctr" rtl="0" eaLnBrk="0" fontAlgn="base" hangingPunct="0">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a:defRPr>
            </a:lvl5pPr>
            <a:lvl6pPr marL="457200" algn="ctr" rtl="0" fontAlgn="base">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charset="0"/>
              </a:defRPr>
            </a:lvl6pPr>
            <a:lvl7pPr marL="914400" algn="ctr" rtl="0" fontAlgn="base">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charset="0"/>
              </a:defRPr>
            </a:lvl7pPr>
            <a:lvl8pPr marL="1371600" algn="ctr" rtl="0" fontAlgn="base">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charset="0"/>
              </a:defRPr>
            </a:lvl8pPr>
            <a:lvl9pPr marL="1828800" algn="ctr" rtl="0" fontAlgn="base">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charset="0"/>
              </a:defRPr>
            </a:lvl9pPr>
          </a:lstStyle>
          <a:p>
            <a:pPr eaLnBrk="1" hangingPunct="1"/>
            <a:endParaRPr lang="en-US" sz="4000" dirty="0">
              <a:solidFill>
                <a:schemeClr val="tx1"/>
              </a:solidFill>
            </a:endParaRPr>
          </a:p>
        </p:txBody>
      </p:sp>
      <p:sp>
        <p:nvSpPr>
          <p:cNvPr id="18" name="Rectangle 3"/>
          <p:cNvSpPr txBox="1">
            <a:spLocks noChangeArrowheads="1"/>
          </p:cNvSpPr>
          <p:nvPr/>
        </p:nvSpPr>
        <p:spPr>
          <a:xfrm>
            <a:off x="6515100" y="7620000"/>
            <a:ext cx="6350000" cy="419100"/>
          </a:xfrm>
          <a:prstGeom prst="rect">
            <a:avLst/>
          </a:prstGeom>
        </p:spPr>
        <p:txBody>
          <a:bodyPr/>
          <a:lstStyle>
            <a:lvl1pPr marL="668338" indent="-350838" algn="l" rtl="0" eaLnBrk="0" fontAlgn="base" hangingPunct="0">
              <a:spcBef>
                <a:spcPts val="4000"/>
              </a:spcBef>
              <a:spcAft>
                <a:spcPct val="0"/>
              </a:spcAft>
              <a:buSzPct val="74000"/>
              <a:buChar char="•"/>
              <a:defRPr sz="2800">
                <a:solidFill>
                  <a:schemeClr val="tx1"/>
                </a:solidFill>
                <a:latin typeface="+mn-lt"/>
                <a:ea typeface="+mn-ea"/>
                <a:cs typeface="+mn-cs"/>
                <a:sym typeface="Cochin"/>
              </a:defRPr>
            </a:lvl1pPr>
            <a:lvl2pPr marL="1112838" indent="-350838" algn="l" rtl="0" eaLnBrk="0" fontAlgn="base" hangingPunct="0">
              <a:spcBef>
                <a:spcPts val="4000"/>
              </a:spcBef>
              <a:spcAft>
                <a:spcPct val="0"/>
              </a:spcAft>
              <a:buSzPct val="74000"/>
              <a:buChar char="•"/>
              <a:defRPr sz="2400">
                <a:solidFill>
                  <a:schemeClr val="tx1"/>
                </a:solidFill>
                <a:latin typeface="+mn-lt"/>
                <a:ea typeface="+mn-ea"/>
                <a:cs typeface="+mn-cs"/>
                <a:sym typeface="Cochin"/>
              </a:defRPr>
            </a:lvl2pPr>
            <a:lvl3pPr marL="1557338" indent="-350838" algn="l" rtl="0" eaLnBrk="0" fontAlgn="base" hangingPunct="0">
              <a:spcBef>
                <a:spcPts val="4000"/>
              </a:spcBef>
              <a:spcAft>
                <a:spcPct val="0"/>
              </a:spcAft>
              <a:buSzPct val="74000"/>
              <a:buChar char="•"/>
              <a:defRPr sz="2000">
                <a:solidFill>
                  <a:schemeClr val="tx1"/>
                </a:solidFill>
                <a:latin typeface="+mn-lt"/>
                <a:ea typeface="+mn-ea"/>
                <a:cs typeface="+mn-cs"/>
                <a:sym typeface="Cochin"/>
              </a:defRPr>
            </a:lvl3pPr>
            <a:lvl4pPr marL="2001838" indent="-350838" algn="l" rtl="0" eaLnBrk="0" fontAlgn="base" hangingPunct="0">
              <a:spcBef>
                <a:spcPts val="4000"/>
              </a:spcBef>
              <a:spcAft>
                <a:spcPct val="0"/>
              </a:spcAft>
              <a:buSzPct val="74000"/>
              <a:buChar char="•"/>
              <a:defRPr sz="1800">
                <a:solidFill>
                  <a:schemeClr val="tx1"/>
                </a:solidFill>
                <a:latin typeface="+mn-lt"/>
                <a:ea typeface="+mn-ea"/>
                <a:cs typeface="+mn-cs"/>
                <a:sym typeface="Cochin"/>
              </a:defRPr>
            </a:lvl4pPr>
            <a:lvl5pPr marL="2446338" indent="-350838" algn="l" rtl="0" eaLnBrk="0" fontAlgn="base" hangingPunct="0">
              <a:spcBef>
                <a:spcPts val="4000"/>
              </a:spcBef>
              <a:spcAft>
                <a:spcPct val="0"/>
              </a:spcAft>
              <a:buSzPct val="74000"/>
              <a:buChar char="•"/>
              <a:defRPr sz="1800">
                <a:solidFill>
                  <a:schemeClr val="tx1"/>
                </a:solidFill>
                <a:latin typeface="+mn-lt"/>
                <a:ea typeface="+mn-ea"/>
                <a:cs typeface="+mn-cs"/>
                <a:sym typeface="Cochin"/>
              </a:defRPr>
            </a:lvl5pPr>
            <a:lvl6pPr marL="29035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6pPr>
            <a:lvl7pPr marL="33607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7pPr>
            <a:lvl8pPr marL="38179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8pPr>
            <a:lvl9pPr marL="42751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9pPr>
          </a:lstStyle>
          <a:p>
            <a:pPr eaLnBrk="1" hangingPunct="1">
              <a:buFontTx/>
              <a:buNone/>
            </a:pPr>
            <a:endParaRPr lang="en-US" dirty="0">
              <a:latin typeface="Arial" charset="0"/>
            </a:endParaRPr>
          </a:p>
        </p:txBody>
      </p:sp>
      <p:sp>
        <p:nvSpPr>
          <p:cNvPr id="19" name="Rectangle 3"/>
          <p:cNvSpPr>
            <a:spLocks noChangeArrowheads="1"/>
          </p:cNvSpPr>
          <p:nvPr/>
        </p:nvSpPr>
        <p:spPr bwMode="auto">
          <a:xfrm>
            <a:off x="-50800" y="6743700"/>
            <a:ext cx="6540500" cy="2171700"/>
          </a:xfrm>
          <a:prstGeom prst="rect">
            <a:avLst/>
          </a:prstGeom>
          <a:noFill/>
          <a:ln w="9525">
            <a:noFill/>
            <a:miter lim="800000"/>
            <a:headEnd/>
            <a:tailEnd/>
          </a:ln>
        </p:spPr>
        <p:txBody>
          <a:bodyPr lIns="92075" tIns="46038" rIns="92075" bIns="46038"/>
          <a:lstStyle/>
          <a:p>
            <a:pPr marL="342900" indent="-342900">
              <a:lnSpc>
                <a:spcPct val="100000"/>
              </a:lnSpc>
              <a:buFontTx/>
              <a:buNone/>
            </a:pPr>
            <a:endParaRPr lang="en-US" sz="2800" dirty="0"/>
          </a:p>
        </p:txBody>
      </p:sp>
      <p:sp>
        <p:nvSpPr>
          <p:cNvPr id="2" name="TextBox 1"/>
          <p:cNvSpPr txBox="1"/>
          <p:nvPr/>
        </p:nvSpPr>
        <p:spPr>
          <a:xfrm>
            <a:off x="76199" y="1676400"/>
            <a:ext cx="12928601" cy="7648248"/>
          </a:xfrm>
          <a:prstGeom prst="rect">
            <a:avLst/>
          </a:prstGeom>
          <a:noFill/>
        </p:spPr>
        <p:txBody>
          <a:bodyPr wrap="square" rtlCol="0">
            <a:spAutoFit/>
          </a:bodyPr>
          <a:lstStyle/>
          <a:p>
            <a:pPr marL="742950" indent="-742950">
              <a:buAutoNum type="arabicPeriod"/>
            </a:pPr>
            <a:r>
              <a:rPr lang="en-US" sz="3200" b="1" dirty="0"/>
              <a:t>Review emergency procedure with your Mentor </a:t>
            </a:r>
          </a:p>
          <a:p>
            <a:pPr marL="742950" indent="-742950">
              <a:buAutoNum type="arabicPeriod"/>
            </a:pPr>
            <a:endParaRPr lang="en-US" sz="3200" b="1" dirty="0"/>
          </a:p>
          <a:p>
            <a:pPr marL="742950" indent="-742950">
              <a:buAutoNum type="arabicPeriod"/>
            </a:pPr>
            <a:r>
              <a:rPr lang="en-US" sz="3200" b="1" dirty="0"/>
              <a:t>Determine Muster (meeting) place, with your Mentor</a:t>
            </a:r>
          </a:p>
          <a:p>
            <a:pPr marL="742950" indent="-742950">
              <a:buAutoNum type="arabicPeriod"/>
            </a:pPr>
            <a:endParaRPr lang="en-US" sz="3200" b="1" dirty="0"/>
          </a:p>
          <a:p>
            <a:pPr marL="742950" indent="-742950">
              <a:buAutoNum type="arabicPeriod"/>
            </a:pPr>
            <a:r>
              <a:rPr lang="en-US" sz="3200" b="1" dirty="0"/>
              <a:t>Be aware of “Shelter in Place” as a Response</a:t>
            </a:r>
          </a:p>
          <a:p>
            <a:pPr marL="742950" indent="-742950">
              <a:buAutoNum type="arabicPeriod"/>
            </a:pPr>
            <a:endParaRPr lang="en-US" sz="3200" b="1" dirty="0"/>
          </a:p>
          <a:p>
            <a:pPr marL="742950" indent="-742950">
              <a:buAutoNum type="arabicPeriod"/>
            </a:pPr>
            <a:r>
              <a:rPr lang="en-US" sz="3200" b="1" dirty="0"/>
              <a:t>When you are secure:</a:t>
            </a:r>
          </a:p>
          <a:p>
            <a:pPr marL="742950" indent="-742950">
              <a:buAutoNum type="arabicPeriod"/>
            </a:pPr>
            <a:endParaRPr lang="en-US" sz="600" b="1" dirty="0"/>
          </a:p>
          <a:p>
            <a:endParaRPr lang="en-US" sz="1050" b="1" dirty="0"/>
          </a:p>
          <a:p>
            <a:endParaRPr lang="en-US" sz="1050" b="1" dirty="0"/>
          </a:p>
          <a:p>
            <a:r>
              <a:rPr lang="en-US" b="1" dirty="0"/>
              <a:t>     	</a:t>
            </a:r>
            <a:r>
              <a:rPr lang="en-US" b="1" dirty="0">
                <a:solidFill>
                  <a:srgbClr val="006600"/>
                </a:solidFill>
              </a:rPr>
              <a:t>Text Alison Kerr </a:t>
            </a:r>
            <a:r>
              <a:rPr lang="en-US" dirty="0">
                <a:solidFill>
                  <a:srgbClr val="006600"/>
                </a:solidFill>
              </a:rPr>
              <a:t>(cell phone) </a:t>
            </a:r>
            <a:r>
              <a:rPr lang="en-US" b="1" dirty="0">
                <a:solidFill>
                  <a:srgbClr val="006600"/>
                </a:solidFill>
              </a:rPr>
              <a:t>831-521-9335</a:t>
            </a:r>
            <a:endParaRPr lang="en-US" sz="2400" b="1" dirty="0">
              <a:solidFill>
                <a:srgbClr val="006600"/>
              </a:solidFill>
            </a:endParaRPr>
          </a:p>
          <a:p>
            <a:endParaRPr lang="en-US" sz="1000" b="1" dirty="0">
              <a:solidFill>
                <a:srgbClr val="006600"/>
              </a:solidFill>
            </a:endParaRPr>
          </a:p>
          <a:p>
            <a:r>
              <a:rPr lang="en-US" b="1" dirty="0">
                <a:solidFill>
                  <a:srgbClr val="006600"/>
                </a:solidFill>
              </a:rPr>
              <a:t>    	“I am Safe - I am at _______ Name __________”</a:t>
            </a:r>
          </a:p>
          <a:p>
            <a:r>
              <a:rPr lang="en-US" sz="4000" b="1" dirty="0"/>
              <a:t> 	</a:t>
            </a:r>
            <a:r>
              <a:rPr lang="en-US" sz="2400" b="1" dirty="0"/>
              <a:t>  Recommend add “NPS” or “STEM” to name on phone entry, for quick recall</a:t>
            </a:r>
            <a:endParaRPr lang="en-US" b="1" dirty="0"/>
          </a:p>
          <a:p>
            <a:pPr marL="742950" indent="-742950">
              <a:buAutoNum type="arabicPeriod"/>
            </a:pPr>
            <a:endParaRPr lang="en-US" b="1" dirty="0"/>
          </a:p>
          <a:p>
            <a:pPr lvl="0" algn="ctr"/>
            <a:r>
              <a:rPr lang="en-US" b="1" dirty="0">
                <a:solidFill>
                  <a:srgbClr val="191976"/>
                </a:solidFill>
              </a:rPr>
              <a:t>Call (9) 911 emergency services </a:t>
            </a:r>
          </a:p>
          <a:p>
            <a:pPr lvl="0" algn="ctr"/>
            <a:r>
              <a:rPr lang="en-US" b="1" dirty="0">
                <a:solidFill>
                  <a:srgbClr val="191976"/>
                </a:solidFill>
              </a:rPr>
              <a:t>in case of serious or life-threatening injuries!</a:t>
            </a:r>
          </a:p>
        </p:txBody>
      </p:sp>
    </p:spTree>
    <p:extLst>
      <p:ext uri="{BB962C8B-B14F-4D97-AF65-F5344CB8AC3E}">
        <p14:creationId xmlns:p14="http://schemas.microsoft.com/office/powerpoint/2010/main" val="2371669443"/>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Local Scary Event</a:t>
            </a:r>
          </a:p>
        </p:txBody>
      </p:sp>
      <p:sp>
        <p:nvSpPr>
          <p:cNvPr id="3" name="Content Placeholder 2"/>
          <p:cNvSpPr>
            <a:spLocks noGrp="1"/>
          </p:cNvSpPr>
          <p:nvPr>
            <p:ph sz="half" idx="1"/>
          </p:nvPr>
        </p:nvSpPr>
        <p:spPr>
          <a:xfrm>
            <a:off x="650875" y="2276475"/>
            <a:ext cx="11947525" cy="6435725"/>
          </a:xfrm>
        </p:spPr>
        <p:txBody>
          <a:bodyPr/>
          <a:lstStyle/>
          <a:p>
            <a:r>
              <a:rPr lang="en-US" dirty="0"/>
              <a:t>I was already over to the right, but glanced over my shoulder and it was the Honda.  He came up next to me and started drifting into me, forcing me to stop, as I had no pavement left to continue.  He had the passenger window down and was telling me that he had another favor to ask me.  I was angry, scared and trying to figure out what I could do to defend myself. I had no where to go.  I looked into the car and asked him what he needed. He said, "oh, I need to move something in my trunk, can you just help me out with that?“  I honestly almost laughed out loud in disgust, fear and anger.  I wanted to ask if I looked stupid enough to just load myself in his trunk, and make it an easier crime for him.  But I didn't.  I told him my husband had just called and was upset that I was making him and the group wait for me at the base of the climb and I needed to go.  And he drove off.  I was left standing on the side of the road, shaking in rage and fear. </a:t>
            </a:r>
          </a:p>
        </p:txBody>
      </p:sp>
    </p:spTree>
    <p:extLst>
      <p:ext uri="{BB962C8B-B14F-4D97-AF65-F5344CB8AC3E}">
        <p14:creationId xmlns:p14="http://schemas.microsoft.com/office/powerpoint/2010/main" val="1616413939"/>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Local Scary Event</a:t>
            </a:r>
          </a:p>
        </p:txBody>
      </p:sp>
      <p:sp>
        <p:nvSpPr>
          <p:cNvPr id="3" name="Content Placeholder 2"/>
          <p:cNvSpPr>
            <a:spLocks noGrp="1"/>
          </p:cNvSpPr>
          <p:nvPr>
            <p:ph sz="half" idx="1"/>
          </p:nvPr>
        </p:nvSpPr>
        <p:spPr>
          <a:xfrm>
            <a:off x="650875" y="2276475"/>
            <a:ext cx="11947525" cy="6435725"/>
          </a:xfrm>
        </p:spPr>
        <p:txBody>
          <a:bodyPr/>
          <a:lstStyle/>
          <a:p>
            <a:r>
              <a:rPr lang="en-US" dirty="0"/>
              <a:t>I knew that it wasn't safe to continue to descend, as now he was in front of me and could set up a road block and try to grab me or hit me. I was about to call the police, when I saw another car heading down my direction.  I flagged it over and it was a lovely couple who agreed to escort me down the climb. I went first and they followed.  A couple of corners later, what did we come upon?  Same Honda, parked in the middle of the tiny road, with ALL OF THE DOORS OPEN.  I couldn't believe it.  We made it down to the bottom and I stopped to thank my angels.  The helpful couple were horrified.  That was when I realized, what had just happened.  I was being hunted.  AND THERE WAS LITTLE I COULD DO ABOUT IT.  I am not sharing this to make people scared.  I share to remind people that bad things could happen in our small, friendly, and beautiful corner of this world.  Nurture and TRUST your street </a:t>
            </a:r>
            <a:r>
              <a:rPr lang="en-US" dirty="0" err="1"/>
              <a:t>sence</a:t>
            </a:r>
            <a:r>
              <a:rPr lang="en-US" dirty="0"/>
              <a:t>.  When it says something isn't right, listen.</a:t>
            </a:r>
          </a:p>
        </p:txBody>
      </p:sp>
    </p:spTree>
    <p:extLst>
      <p:ext uri="{BB962C8B-B14F-4D97-AF65-F5344CB8AC3E}">
        <p14:creationId xmlns:p14="http://schemas.microsoft.com/office/powerpoint/2010/main" val="412158740"/>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Local Scary Event</a:t>
            </a:r>
          </a:p>
        </p:txBody>
      </p:sp>
      <p:sp>
        <p:nvSpPr>
          <p:cNvPr id="3" name="Content Placeholder 2"/>
          <p:cNvSpPr>
            <a:spLocks noGrp="1"/>
          </p:cNvSpPr>
          <p:nvPr>
            <p:ph sz="half" idx="1"/>
          </p:nvPr>
        </p:nvSpPr>
        <p:spPr>
          <a:xfrm>
            <a:off x="650875" y="2276475"/>
            <a:ext cx="11947525" cy="6435725"/>
          </a:xfrm>
        </p:spPr>
        <p:txBody>
          <a:bodyPr/>
          <a:lstStyle/>
          <a:p>
            <a:r>
              <a:rPr lang="en-US" dirty="0"/>
              <a:t>Have a plan.  (Mine was to throw my full water bottle and I had already reached down and acted like I was tightening my shoe, and thought I could yank it off and use it as a weapon... not ideal but I was improvising fast... and hey, those cleats would leave a mark, and that comfort thought allowed me to keep “fast” thinking about other ways to stay clear of this trouble!)  And don't show fear.  I was kind, but firm. And as I realized this was a dangerous situation, I sought help from others.  Never be embarrassed to ask for help.  I hate to bother people and I was worried that the couple in the car who escorted me down would think I was a complete loon.  Who cares about that!  It got me home.  I was almost stuffed in the trunk of a car.  I was hunted by an experienced and crafty criminal.  It isn't a nice feeling.  Make sure you listen to your gut.  I have reported this information to the police.</a:t>
            </a:r>
          </a:p>
          <a:p>
            <a:pPr marL="317500" indent="0">
              <a:buNone/>
            </a:pPr>
            <a:r>
              <a:rPr lang="en-US" dirty="0">
                <a:hlinkClick r:id="rId2" action="ppaction://hlinksldjump"/>
              </a:rPr>
              <a:t>Return to ORM</a:t>
            </a:r>
            <a:endParaRPr lang="en-US" dirty="0"/>
          </a:p>
        </p:txBody>
      </p:sp>
    </p:spTree>
    <p:extLst>
      <p:ext uri="{BB962C8B-B14F-4D97-AF65-F5344CB8AC3E}">
        <p14:creationId xmlns:p14="http://schemas.microsoft.com/office/powerpoint/2010/main" val="154298545"/>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797800" y="3352800"/>
            <a:ext cx="5207000" cy="5190804"/>
          </a:xfrm>
          <a:prstGeom prst="rect">
            <a:avLst/>
          </a:prstGeom>
        </p:spPr>
      </p:pic>
      <p:sp>
        <p:nvSpPr>
          <p:cNvPr id="2" name="Title 1"/>
          <p:cNvSpPr>
            <a:spLocks noGrp="1"/>
          </p:cNvSpPr>
          <p:nvPr>
            <p:ph type="title"/>
          </p:nvPr>
        </p:nvSpPr>
        <p:spPr/>
        <p:txBody>
          <a:bodyPr/>
          <a:lstStyle/>
          <a:p>
            <a:r>
              <a:rPr lang="en-US" dirty="0"/>
              <a:t>Local Scary Event</a:t>
            </a:r>
          </a:p>
        </p:txBody>
      </p:sp>
      <p:sp>
        <p:nvSpPr>
          <p:cNvPr id="3" name="Content Placeholder 2"/>
          <p:cNvSpPr>
            <a:spLocks noGrp="1"/>
          </p:cNvSpPr>
          <p:nvPr>
            <p:ph sz="half" idx="1"/>
          </p:nvPr>
        </p:nvSpPr>
        <p:spPr>
          <a:xfrm>
            <a:off x="650875" y="2276475"/>
            <a:ext cx="11947525" cy="6435725"/>
          </a:xfrm>
        </p:spPr>
        <p:txBody>
          <a:bodyPr/>
          <a:lstStyle/>
          <a:p>
            <a:pPr marL="317500" indent="0">
              <a:spcBef>
                <a:spcPts val="0"/>
              </a:spcBef>
              <a:buNone/>
            </a:pPr>
            <a:r>
              <a:rPr lang="en-US" dirty="0"/>
              <a:t>Description of person (17May2018)</a:t>
            </a:r>
          </a:p>
          <a:p>
            <a:pPr>
              <a:spcBef>
                <a:spcPts val="0"/>
              </a:spcBef>
            </a:pPr>
            <a:r>
              <a:rPr lang="en-US" dirty="0"/>
              <a:t>Hair: Quite dark/black and cut fairly short and had a gelled look </a:t>
            </a:r>
          </a:p>
          <a:p>
            <a:pPr>
              <a:spcBef>
                <a:spcPts val="0"/>
              </a:spcBef>
            </a:pPr>
            <a:r>
              <a:rPr lang="en-US" dirty="0"/>
              <a:t>Top: Don't know </a:t>
            </a:r>
          </a:p>
          <a:p>
            <a:pPr>
              <a:spcBef>
                <a:spcPts val="0"/>
              </a:spcBef>
            </a:pPr>
            <a:r>
              <a:rPr lang="en-US" dirty="0"/>
              <a:t>Bottom: Don't know,</a:t>
            </a:r>
          </a:p>
          <a:p>
            <a:pPr>
              <a:spcBef>
                <a:spcPts val="0"/>
              </a:spcBef>
            </a:pPr>
            <a:r>
              <a:rPr lang="en-US" dirty="0"/>
              <a:t>Shoes: Don't know</a:t>
            </a:r>
          </a:p>
          <a:p>
            <a:pPr>
              <a:spcBef>
                <a:spcPts val="0"/>
              </a:spcBef>
            </a:pPr>
            <a:r>
              <a:rPr lang="en-US" dirty="0"/>
              <a:t>Age: Mid 20s to mid 30s</a:t>
            </a:r>
          </a:p>
          <a:p>
            <a:pPr>
              <a:spcBef>
                <a:spcPts val="0"/>
              </a:spcBef>
            </a:pPr>
            <a:r>
              <a:rPr lang="en-US" dirty="0"/>
              <a:t>Build: 5'8 to 5'11. Medium build </a:t>
            </a:r>
          </a:p>
          <a:p>
            <a:pPr>
              <a:spcBef>
                <a:spcPts val="0"/>
              </a:spcBef>
            </a:pPr>
            <a:r>
              <a:rPr lang="en-US" dirty="0"/>
              <a:t>Race: Hispanic </a:t>
            </a:r>
          </a:p>
          <a:p>
            <a:pPr>
              <a:spcBef>
                <a:spcPts val="0"/>
              </a:spcBef>
            </a:pPr>
            <a:r>
              <a:rPr lang="en-US" dirty="0"/>
              <a:t>Sex: Male </a:t>
            </a:r>
          </a:p>
          <a:p>
            <a:pPr>
              <a:spcBef>
                <a:spcPts val="0"/>
              </a:spcBef>
            </a:pPr>
            <a:r>
              <a:rPr lang="en-US" dirty="0"/>
              <a:t>Other details: Clean shaven </a:t>
            </a:r>
          </a:p>
          <a:p>
            <a:pPr>
              <a:spcBef>
                <a:spcPts val="0"/>
              </a:spcBef>
            </a:pPr>
            <a:endParaRPr lang="en-US" dirty="0"/>
          </a:p>
          <a:p>
            <a:pPr>
              <a:spcBef>
                <a:spcPts val="0"/>
              </a:spcBef>
            </a:pPr>
            <a:endParaRPr lang="en-US" dirty="0"/>
          </a:p>
          <a:p>
            <a:pPr marL="317500" indent="0">
              <a:spcBef>
                <a:spcPts val="0"/>
              </a:spcBef>
              <a:buNone/>
            </a:pPr>
            <a:r>
              <a:rPr lang="en-US" dirty="0"/>
              <a:t>Vehicle</a:t>
            </a:r>
          </a:p>
          <a:p>
            <a:pPr>
              <a:spcBef>
                <a:spcPts val="0"/>
              </a:spcBef>
            </a:pPr>
            <a:r>
              <a:rPr lang="en-US" dirty="0"/>
              <a:t>Make: 2017-18 Honda Civic Hatchback</a:t>
            </a:r>
          </a:p>
          <a:p>
            <a:pPr>
              <a:spcBef>
                <a:spcPts val="0"/>
              </a:spcBef>
            </a:pPr>
            <a:r>
              <a:rPr lang="en-US" dirty="0"/>
              <a:t>Color: Gray, </a:t>
            </a:r>
          </a:p>
          <a:p>
            <a:pPr>
              <a:spcBef>
                <a:spcPts val="0"/>
              </a:spcBef>
            </a:pPr>
            <a:r>
              <a:rPr lang="en-US" dirty="0"/>
              <a:t>Plates: Sam Linder Dealership paper plates</a:t>
            </a:r>
          </a:p>
        </p:txBody>
      </p:sp>
    </p:spTree>
    <p:extLst>
      <p:ext uri="{BB962C8B-B14F-4D97-AF65-F5344CB8AC3E}">
        <p14:creationId xmlns:p14="http://schemas.microsoft.com/office/powerpoint/2010/main" val="2714850504"/>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062287" y="5018087"/>
            <a:ext cx="952500" cy="952500"/>
          </a:xfrm>
        </p:spPr>
      </p:pic>
      <p:pic>
        <p:nvPicPr>
          <p:cNvPr id="6" name="Picture 5"/>
          <p:cNvPicPr>
            <a:picLocks noChangeAspect="1"/>
          </p:cNvPicPr>
          <p:nvPr/>
        </p:nvPicPr>
        <p:blipFill>
          <a:blip r:embed="rId3"/>
          <a:stretch>
            <a:fillRect/>
          </a:stretch>
        </p:blipFill>
        <p:spPr>
          <a:xfrm>
            <a:off x="2921000" y="0"/>
            <a:ext cx="6553200" cy="9829800"/>
          </a:xfrm>
          <a:prstGeom prst="rect">
            <a:avLst/>
          </a:prstGeom>
        </p:spPr>
      </p:pic>
      <p:sp>
        <p:nvSpPr>
          <p:cNvPr id="7" name="TextBox 6"/>
          <p:cNvSpPr txBox="1"/>
          <p:nvPr/>
        </p:nvSpPr>
        <p:spPr>
          <a:xfrm>
            <a:off x="10388600" y="7696200"/>
            <a:ext cx="2133600" cy="677108"/>
          </a:xfrm>
          <a:prstGeom prst="rect">
            <a:avLst/>
          </a:prstGeom>
          <a:noFill/>
        </p:spPr>
        <p:txBody>
          <a:bodyPr wrap="square" rtlCol="0">
            <a:spAutoFit/>
          </a:bodyPr>
          <a:lstStyle/>
          <a:p>
            <a:r>
              <a:rPr lang="en-US" dirty="0">
                <a:hlinkClick r:id="rId4" action="ppaction://hlinksldjump"/>
              </a:rPr>
              <a:t>Return</a:t>
            </a:r>
            <a:endParaRPr lang="en-US" dirty="0"/>
          </a:p>
        </p:txBody>
      </p:sp>
      <p:pic>
        <p:nvPicPr>
          <p:cNvPr id="8" name="Picture 7"/>
          <p:cNvPicPr>
            <a:picLocks noChangeAspect="1"/>
          </p:cNvPicPr>
          <p:nvPr/>
        </p:nvPicPr>
        <p:blipFill>
          <a:blip r:embed="rId3"/>
          <a:stretch>
            <a:fillRect/>
          </a:stretch>
        </p:blipFill>
        <p:spPr>
          <a:xfrm>
            <a:off x="1282700" y="-2952750"/>
            <a:ext cx="10439400" cy="15659100"/>
          </a:xfrm>
          <a:prstGeom prst="rect">
            <a:avLst/>
          </a:prstGeom>
        </p:spPr>
      </p:pic>
      <p:pic>
        <p:nvPicPr>
          <p:cNvPr id="9" name="Picture 8"/>
          <p:cNvPicPr>
            <a:picLocks noChangeAspect="1"/>
          </p:cNvPicPr>
          <p:nvPr/>
        </p:nvPicPr>
        <p:blipFill>
          <a:blip r:embed="rId3"/>
          <a:stretch>
            <a:fillRect/>
          </a:stretch>
        </p:blipFill>
        <p:spPr>
          <a:xfrm>
            <a:off x="1435100" y="-2800350"/>
            <a:ext cx="10439400" cy="15659100"/>
          </a:xfrm>
          <a:prstGeom prst="rect">
            <a:avLst/>
          </a:prstGeom>
        </p:spPr>
      </p:pic>
    </p:spTree>
    <p:extLst>
      <p:ext uri="{BB962C8B-B14F-4D97-AF65-F5344CB8AC3E}">
        <p14:creationId xmlns:p14="http://schemas.microsoft.com/office/powerpoint/2010/main" val="2776938832"/>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062287" y="5018087"/>
            <a:ext cx="952500" cy="952500"/>
          </a:xfrm>
        </p:spPr>
      </p:pic>
      <p:sp>
        <p:nvSpPr>
          <p:cNvPr id="7" name="TextBox 6"/>
          <p:cNvSpPr txBox="1"/>
          <p:nvPr/>
        </p:nvSpPr>
        <p:spPr>
          <a:xfrm>
            <a:off x="10388600" y="7696200"/>
            <a:ext cx="2133600" cy="677108"/>
          </a:xfrm>
          <a:prstGeom prst="rect">
            <a:avLst/>
          </a:prstGeom>
          <a:noFill/>
        </p:spPr>
        <p:txBody>
          <a:bodyPr wrap="square" rtlCol="0">
            <a:spAutoFit/>
          </a:bodyPr>
          <a:lstStyle/>
          <a:p>
            <a:r>
              <a:rPr lang="en-US" dirty="0">
                <a:hlinkClick r:id="rId3" action="ppaction://hlinksldjump"/>
              </a:rPr>
              <a:t>Return</a:t>
            </a:r>
            <a:endParaRPr lang="en-US" dirty="0"/>
          </a:p>
        </p:txBody>
      </p:sp>
      <p:pic>
        <p:nvPicPr>
          <p:cNvPr id="2" name="Picture 1"/>
          <p:cNvPicPr>
            <a:picLocks noChangeAspect="1"/>
          </p:cNvPicPr>
          <p:nvPr/>
        </p:nvPicPr>
        <p:blipFill>
          <a:blip r:embed="rId4"/>
          <a:stretch>
            <a:fillRect/>
          </a:stretch>
        </p:blipFill>
        <p:spPr>
          <a:xfrm>
            <a:off x="2921000" y="35046"/>
            <a:ext cx="6477000" cy="9755340"/>
          </a:xfrm>
          <a:prstGeom prst="rect">
            <a:avLst/>
          </a:prstGeom>
        </p:spPr>
      </p:pic>
    </p:spTree>
    <p:extLst>
      <p:ext uri="{BB962C8B-B14F-4D97-AF65-F5344CB8AC3E}">
        <p14:creationId xmlns:p14="http://schemas.microsoft.com/office/powerpoint/2010/main" val="2542403464"/>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000" b="1" dirty="0"/>
              <a:t>Evacuation Routes</a:t>
            </a:r>
            <a:br>
              <a:rPr lang="en-US" sz="6000" b="1" dirty="0"/>
            </a:br>
            <a:r>
              <a:rPr lang="en-US" sz="6000" b="1" dirty="0"/>
              <a:t>Know your Nearest Exit</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38400" y="2446337"/>
            <a:ext cx="8128000" cy="6096000"/>
          </a:xfrm>
        </p:spPr>
      </p:pic>
    </p:spTree>
    <p:extLst>
      <p:ext uri="{BB962C8B-B14F-4D97-AF65-F5344CB8AC3E}">
        <p14:creationId xmlns:p14="http://schemas.microsoft.com/office/powerpoint/2010/main" val="392714940"/>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000" b="1" dirty="0"/>
              <a:t>Fire Response</a:t>
            </a:r>
            <a:br>
              <a:rPr lang="en-US" sz="6000" b="1" dirty="0"/>
            </a:br>
            <a:r>
              <a:rPr lang="en-US" sz="6000" b="1" dirty="0"/>
              <a:t>What Building Are you in?</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3149600" y="3124200"/>
            <a:ext cx="6705600" cy="5029200"/>
          </a:xfrm>
        </p:spPr>
      </p:pic>
    </p:spTree>
    <p:extLst>
      <p:ext uri="{BB962C8B-B14F-4D97-AF65-F5344CB8AC3E}">
        <p14:creationId xmlns:p14="http://schemas.microsoft.com/office/powerpoint/2010/main" val="124439433"/>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b="1" dirty="0">
                <a:solidFill>
                  <a:schemeClr val="tx1"/>
                </a:solidFill>
              </a:rPr>
              <a:t>Navy ORM </a:t>
            </a:r>
            <a:br>
              <a:rPr lang="en-US" sz="4800" b="1" dirty="0">
                <a:solidFill>
                  <a:schemeClr val="tx1"/>
                </a:solidFill>
              </a:rPr>
            </a:br>
            <a:r>
              <a:rPr lang="en-US" sz="4800" b="1" dirty="0">
                <a:solidFill>
                  <a:schemeClr val="tx1"/>
                </a:solidFill>
              </a:rPr>
              <a:t> Risk Management</a:t>
            </a:r>
          </a:p>
        </p:txBody>
      </p:sp>
      <p:sp>
        <p:nvSpPr>
          <p:cNvPr id="3" name="Content Placeholder 2"/>
          <p:cNvSpPr>
            <a:spLocks noGrp="1"/>
          </p:cNvSpPr>
          <p:nvPr>
            <p:ph sz="half" idx="1"/>
          </p:nvPr>
        </p:nvSpPr>
        <p:spPr>
          <a:xfrm>
            <a:off x="650875" y="2276475"/>
            <a:ext cx="11109325" cy="6435725"/>
          </a:xfrm>
        </p:spPr>
        <p:txBody>
          <a:bodyPr/>
          <a:lstStyle/>
          <a:p>
            <a:pPr>
              <a:spcBef>
                <a:spcPts val="600"/>
              </a:spcBef>
            </a:pPr>
            <a:r>
              <a:rPr lang="en-US" dirty="0"/>
              <a:t>Take time to assess the situation</a:t>
            </a:r>
          </a:p>
          <a:p>
            <a:pPr>
              <a:spcBef>
                <a:spcPts val="600"/>
              </a:spcBef>
            </a:pPr>
            <a:r>
              <a:rPr lang="en-US" b="1" dirty="0"/>
              <a:t>Identify </a:t>
            </a:r>
            <a:r>
              <a:rPr lang="en-US" dirty="0"/>
              <a:t>hazards– brainstorm</a:t>
            </a:r>
          </a:p>
          <a:p>
            <a:pPr lvl="1">
              <a:spcBef>
                <a:spcPts val="600"/>
              </a:spcBef>
            </a:pPr>
            <a:r>
              <a:rPr lang="en-US" dirty="0"/>
              <a:t>What’s the worst thing that can happen?  </a:t>
            </a:r>
          </a:p>
          <a:p>
            <a:pPr lvl="1">
              <a:spcBef>
                <a:spcPts val="600"/>
              </a:spcBef>
            </a:pPr>
            <a:r>
              <a:rPr lang="en-US" dirty="0"/>
              <a:t>Visiting the </a:t>
            </a:r>
            <a:r>
              <a:rPr lang="en-US" dirty="0">
                <a:hlinkClick r:id="rId3"/>
              </a:rPr>
              <a:t>cliffs</a:t>
            </a:r>
            <a:r>
              <a:rPr lang="en-US" dirty="0"/>
              <a:t>? </a:t>
            </a:r>
            <a:r>
              <a:rPr lang="en-US" dirty="0">
                <a:hlinkClick r:id="rId4"/>
              </a:rPr>
              <a:t>Seashore</a:t>
            </a:r>
            <a:r>
              <a:rPr lang="en-US" dirty="0"/>
              <a:t>?</a:t>
            </a:r>
          </a:p>
          <a:p>
            <a:pPr>
              <a:spcBef>
                <a:spcPts val="600"/>
              </a:spcBef>
            </a:pPr>
            <a:r>
              <a:rPr lang="en-US" b="1" dirty="0"/>
              <a:t>Assess </a:t>
            </a:r>
            <a:r>
              <a:rPr lang="en-US" dirty="0"/>
              <a:t>the hazards – probability and severity</a:t>
            </a:r>
          </a:p>
          <a:p>
            <a:pPr>
              <a:spcBef>
                <a:spcPts val="600"/>
              </a:spcBef>
            </a:pPr>
            <a:r>
              <a:rPr lang="en-US" dirty="0"/>
              <a:t>Make risk </a:t>
            </a:r>
            <a:r>
              <a:rPr lang="en-US" b="1" dirty="0"/>
              <a:t>Decisions</a:t>
            </a:r>
          </a:p>
          <a:p>
            <a:pPr lvl="1">
              <a:spcBef>
                <a:spcPts val="600"/>
              </a:spcBef>
            </a:pPr>
            <a:r>
              <a:rPr lang="en-US" dirty="0"/>
              <a:t>Most severe and probable hazards (risks) first!</a:t>
            </a:r>
          </a:p>
          <a:p>
            <a:pPr lvl="1">
              <a:spcBef>
                <a:spcPts val="600"/>
              </a:spcBef>
            </a:pPr>
            <a:r>
              <a:rPr lang="en-US" dirty="0"/>
              <a:t>What can reduce the severity or probability of the hazard?</a:t>
            </a:r>
          </a:p>
          <a:p>
            <a:pPr lvl="1">
              <a:spcBef>
                <a:spcPts val="600"/>
              </a:spcBef>
            </a:pPr>
            <a:r>
              <a:rPr lang="en-US" dirty="0"/>
              <a:t>What would it take to make that risk reduction happen?</a:t>
            </a:r>
          </a:p>
          <a:p>
            <a:pPr lvl="1">
              <a:spcBef>
                <a:spcPts val="600"/>
              </a:spcBef>
            </a:pPr>
            <a:r>
              <a:rPr lang="en-US" dirty="0"/>
              <a:t>Cost benefit analysis – if its appropriate, decide to do the mitigation</a:t>
            </a:r>
          </a:p>
          <a:p>
            <a:pPr>
              <a:spcBef>
                <a:spcPts val="600"/>
              </a:spcBef>
            </a:pPr>
            <a:r>
              <a:rPr lang="en-US" b="1" dirty="0"/>
              <a:t>Implement mitigations</a:t>
            </a:r>
          </a:p>
          <a:p>
            <a:pPr>
              <a:spcBef>
                <a:spcPts val="600"/>
              </a:spcBef>
            </a:pPr>
            <a:r>
              <a:rPr lang="en-US" b="1" dirty="0"/>
              <a:t>Supervise!</a:t>
            </a:r>
          </a:p>
          <a:p>
            <a:pPr marL="317500" indent="0">
              <a:spcBef>
                <a:spcPts val="600"/>
              </a:spcBef>
              <a:buNone/>
            </a:pPr>
            <a:r>
              <a:rPr lang="en-US" dirty="0"/>
              <a:t>Pass along lessons learned to your workers, supervisors, friends, etc.  </a:t>
            </a:r>
            <a:r>
              <a:rPr lang="en-US" dirty="0">
                <a:hlinkClick r:id="rId5" action="ppaction://hlinksldjump"/>
              </a:rPr>
              <a:t>Local Scary Event.</a:t>
            </a:r>
            <a:endParaRPr lang="en-US" dirty="0"/>
          </a:p>
        </p:txBody>
      </p:sp>
    </p:spTree>
    <p:extLst>
      <p:ext uri="{BB962C8B-B14F-4D97-AF65-F5344CB8AC3E}">
        <p14:creationId xmlns:p14="http://schemas.microsoft.com/office/powerpoint/2010/main" val="1313907722"/>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b="1" dirty="0">
                <a:solidFill>
                  <a:schemeClr val="tx1"/>
                </a:solidFill>
              </a:rPr>
              <a:t>Navy ORM </a:t>
            </a:r>
            <a:br>
              <a:rPr lang="en-US" sz="4800" b="1" dirty="0">
                <a:solidFill>
                  <a:schemeClr val="tx1"/>
                </a:solidFill>
              </a:rPr>
            </a:br>
            <a:r>
              <a:rPr lang="en-US" sz="4800" b="1" dirty="0">
                <a:solidFill>
                  <a:schemeClr val="tx1"/>
                </a:solidFill>
              </a:rPr>
              <a:t> Risk Management</a:t>
            </a:r>
          </a:p>
        </p:txBody>
      </p:sp>
      <p:sp>
        <p:nvSpPr>
          <p:cNvPr id="3" name="Content Placeholder 2"/>
          <p:cNvSpPr>
            <a:spLocks noGrp="1"/>
          </p:cNvSpPr>
          <p:nvPr>
            <p:ph sz="half" idx="1"/>
          </p:nvPr>
        </p:nvSpPr>
        <p:spPr>
          <a:xfrm>
            <a:off x="650875" y="2276475"/>
            <a:ext cx="11109325" cy="6435725"/>
          </a:xfrm>
        </p:spPr>
        <p:txBody>
          <a:bodyPr/>
          <a:lstStyle/>
          <a:p>
            <a:pPr marL="317500" indent="0">
              <a:lnSpc>
                <a:spcPct val="150000"/>
              </a:lnSpc>
              <a:spcBef>
                <a:spcPts val="600"/>
              </a:spcBef>
              <a:buNone/>
            </a:pPr>
            <a:r>
              <a:rPr lang="en-US" sz="4400" b="1" dirty="0"/>
              <a:t>Takeaway:  Four PRINCIPLES of ORM</a:t>
            </a:r>
          </a:p>
          <a:p>
            <a:pPr>
              <a:lnSpc>
                <a:spcPct val="150000"/>
              </a:lnSpc>
              <a:spcBef>
                <a:spcPts val="600"/>
              </a:spcBef>
            </a:pPr>
            <a:r>
              <a:rPr lang="en-US" dirty="0"/>
              <a:t>Never take an unnecessary risk!  </a:t>
            </a:r>
          </a:p>
          <a:p>
            <a:pPr lvl="1">
              <a:lnSpc>
                <a:spcPct val="150000"/>
              </a:lnSpc>
              <a:spcBef>
                <a:spcPts val="600"/>
              </a:spcBef>
            </a:pPr>
            <a:r>
              <a:rPr lang="en-US" dirty="0">
                <a:hlinkClick r:id="rId2"/>
              </a:rPr>
              <a:t>Running </a:t>
            </a:r>
            <a:r>
              <a:rPr lang="en-US" dirty="0"/>
              <a:t>a light to get to the next red light. </a:t>
            </a:r>
          </a:p>
          <a:p>
            <a:pPr>
              <a:lnSpc>
                <a:spcPct val="150000"/>
              </a:lnSpc>
              <a:spcBef>
                <a:spcPts val="600"/>
              </a:spcBef>
            </a:pPr>
            <a:r>
              <a:rPr lang="en-US" dirty="0"/>
              <a:t>Accept risk when benefits outweigh the costs</a:t>
            </a:r>
          </a:p>
          <a:p>
            <a:pPr>
              <a:lnSpc>
                <a:spcPct val="150000"/>
              </a:lnSpc>
              <a:spcBef>
                <a:spcPts val="600"/>
              </a:spcBef>
            </a:pPr>
            <a:r>
              <a:rPr lang="en-US" dirty="0"/>
              <a:t>Anticipate and manage risk by planning – drinking at a party?</a:t>
            </a:r>
          </a:p>
          <a:p>
            <a:pPr lvl="1">
              <a:lnSpc>
                <a:spcPct val="150000"/>
              </a:lnSpc>
              <a:spcBef>
                <a:spcPts val="600"/>
              </a:spcBef>
            </a:pPr>
            <a:r>
              <a:rPr lang="en-US" dirty="0"/>
              <a:t>Manage your risk deliberately – don’t be surprised.</a:t>
            </a:r>
          </a:p>
          <a:p>
            <a:pPr>
              <a:lnSpc>
                <a:spcPct val="150000"/>
              </a:lnSpc>
              <a:spcBef>
                <a:spcPts val="600"/>
              </a:spcBef>
            </a:pPr>
            <a:r>
              <a:rPr lang="en-US" dirty="0"/>
              <a:t>Make risk decisions at the right level</a:t>
            </a:r>
          </a:p>
          <a:p>
            <a:pPr lvl="1">
              <a:lnSpc>
                <a:spcPct val="150000"/>
              </a:lnSpc>
              <a:spcBef>
                <a:spcPts val="600"/>
              </a:spcBef>
            </a:pPr>
            <a:r>
              <a:rPr lang="en-US" dirty="0"/>
              <a:t>Life and work is not zero risk, but it can be managed. </a:t>
            </a:r>
          </a:p>
          <a:p>
            <a:pPr>
              <a:spcBef>
                <a:spcPts val="600"/>
              </a:spcBef>
            </a:pPr>
            <a:endParaRPr lang="en-US" dirty="0"/>
          </a:p>
        </p:txBody>
      </p:sp>
    </p:spTree>
    <p:extLst>
      <p:ext uri="{BB962C8B-B14F-4D97-AF65-F5344CB8AC3E}">
        <p14:creationId xmlns:p14="http://schemas.microsoft.com/office/powerpoint/2010/main" val="4260206772"/>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0800" y="280307"/>
            <a:ext cx="10464800" cy="1993900"/>
          </a:xfrm>
        </p:spPr>
        <p:txBody>
          <a:bodyPr/>
          <a:lstStyle/>
          <a:p>
            <a:r>
              <a:rPr lang="en-US" sz="3600" b="1" dirty="0">
                <a:solidFill>
                  <a:schemeClr val="tx1"/>
                </a:solidFill>
              </a:rPr>
              <a:t>Monterey HAZARDS</a:t>
            </a:r>
            <a:br>
              <a:rPr lang="en-US" sz="3600" b="1" dirty="0">
                <a:solidFill>
                  <a:schemeClr val="tx1"/>
                </a:solidFill>
              </a:rPr>
            </a:br>
            <a:r>
              <a:rPr lang="en-US" sz="3600" b="1" dirty="0">
                <a:solidFill>
                  <a:schemeClr val="tx1"/>
                </a:solidFill>
              </a:rPr>
              <a:t>and Mitigations</a:t>
            </a:r>
          </a:p>
        </p:txBody>
      </p:sp>
      <p:sp>
        <p:nvSpPr>
          <p:cNvPr id="3" name="Content Placeholder 2"/>
          <p:cNvSpPr>
            <a:spLocks noGrp="1"/>
          </p:cNvSpPr>
          <p:nvPr>
            <p:ph sz="half" idx="1"/>
          </p:nvPr>
        </p:nvSpPr>
        <p:spPr>
          <a:xfrm>
            <a:off x="711200" y="1828800"/>
            <a:ext cx="11811000" cy="7772400"/>
          </a:xfrm>
        </p:spPr>
        <p:txBody>
          <a:bodyPr/>
          <a:lstStyle/>
          <a:p>
            <a:pPr>
              <a:spcBef>
                <a:spcPts val="600"/>
              </a:spcBef>
            </a:pPr>
            <a:r>
              <a:rPr lang="en-US" b="1" dirty="0"/>
              <a:t>Sunburn</a:t>
            </a:r>
            <a:r>
              <a:rPr lang="en-US" dirty="0"/>
              <a:t> - You can get sunburned in fog - sunscreen, sunglasses</a:t>
            </a:r>
          </a:p>
          <a:p>
            <a:pPr>
              <a:spcBef>
                <a:spcPts val="600"/>
              </a:spcBef>
            </a:pPr>
            <a:r>
              <a:rPr lang="en-US" b="1" dirty="0"/>
              <a:t>Hypothermia</a:t>
            </a:r>
            <a:r>
              <a:rPr lang="en-US" dirty="0"/>
              <a:t> - Dress in layers and carry a warm jacket - prepare</a:t>
            </a:r>
          </a:p>
          <a:p>
            <a:pPr>
              <a:spcBef>
                <a:spcPts val="600"/>
              </a:spcBef>
            </a:pPr>
            <a:r>
              <a:rPr lang="en-US" b="1" dirty="0"/>
              <a:t>Hypothermia</a:t>
            </a:r>
            <a:r>
              <a:rPr lang="en-US" dirty="0"/>
              <a:t> - Water temperature is cold - prepare</a:t>
            </a:r>
          </a:p>
          <a:p>
            <a:pPr>
              <a:spcBef>
                <a:spcPts val="600"/>
              </a:spcBef>
            </a:pPr>
            <a:r>
              <a:rPr lang="en-US" b="1" dirty="0"/>
              <a:t>Drowning</a:t>
            </a:r>
            <a:r>
              <a:rPr lang="en-US" dirty="0"/>
              <a:t> – Riptides can be deadly – recognize and avoid</a:t>
            </a:r>
          </a:p>
          <a:p>
            <a:pPr>
              <a:spcBef>
                <a:spcPts val="600"/>
              </a:spcBef>
            </a:pPr>
            <a:r>
              <a:rPr lang="en-US" b="1" dirty="0"/>
              <a:t>Drowning</a:t>
            </a:r>
            <a:r>
              <a:rPr lang="en-US" dirty="0"/>
              <a:t>, </a:t>
            </a:r>
            <a:r>
              <a:rPr lang="en-US" b="1" dirty="0"/>
              <a:t>Trauma</a:t>
            </a:r>
            <a:r>
              <a:rPr lang="en-US" dirty="0"/>
              <a:t> - Rogue </a:t>
            </a:r>
            <a:r>
              <a:rPr lang="en-US" dirty="0">
                <a:hlinkClick r:id="rId3"/>
              </a:rPr>
              <a:t>waves </a:t>
            </a:r>
            <a:r>
              <a:rPr lang="en-US" dirty="0"/>
              <a:t>have caused deaths – be aware, never turn your back on the ocean</a:t>
            </a:r>
          </a:p>
          <a:p>
            <a:pPr>
              <a:spcBef>
                <a:spcPts val="600"/>
              </a:spcBef>
            </a:pPr>
            <a:r>
              <a:rPr lang="en-US" b="1" dirty="0"/>
              <a:t>Sting </a:t>
            </a:r>
            <a:r>
              <a:rPr lang="en-US" dirty="0"/>
              <a:t>– Yellow jackets, honeybees, stinging </a:t>
            </a:r>
            <a:r>
              <a:rPr lang="en-US" dirty="0" err="1"/>
              <a:t>nettlefish</a:t>
            </a:r>
            <a:r>
              <a:rPr lang="en-US" dirty="0"/>
              <a:t> </a:t>
            </a:r>
          </a:p>
          <a:p>
            <a:pPr>
              <a:spcBef>
                <a:spcPts val="600"/>
              </a:spcBef>
            </a:pPr>
            <a:r>
              <a:rPr lang="en-US" b="1" dirty="0"/>
              <a:t>Bite </a:t>
            </a:r>
            <a:r>
              <a:rPr lang="en-US" dirty="0"/>
              <a:t>– Geese, coyote, seals – be aware, avoid</a:t>
            </a:r>
          </a:p>
          <a:p>
            <a:pPr>
              <a:spcBef>
                <a:spcPts val="600"/>
              </a:spcBef>
            </a:pPr>
            <a:r>
              <a:rPr lang="en-US" b="1" dirty="0"/>
              <a:t>Disease </a:t>
            </a:r>
            <a:r>
              <a:rPr lang="en-US" dirty="0"/>
              <a:t>– Raccoons - avoid</a:t>
            </a:r>
          </a:p>
          <a:p>
            <a:pPr>
              <a:spcBef>
                <a:spcPts val="600"/>
              </a:spcBef>
            </a:pPr>
            <a:r>
              <a:rPr lang="en-US" b="1" dirty="0"/>
              <a:t>Rash</a:t>
            </a:r>
            <a:r>
              <a:rPr lang="en-US" dirty="0"/>
              <a:t> - Poison Oak is common in forests and hiking/biking area - Recognize, avoid, cleanse </a:t>
            </a:r>
          </a:p>
          <a:p>
            <a:pPr marL="317500" indent="0">
              <a:spcBef>
                <a:spcPts val="600"/>
              </a:spcBef>
              <a:buNone/>
            </a:pPr>
            <a:endParaRPr lang="en-US" dirty="0"/>
          </a:p>
          <a:p>
            <a:pPr>
              <a:spcBef>
                <a:spcPts val="600"/>
              </a:spcBef>
            </a:pPr>
            <a:endParaRPr lang="en-US" dirty="0"/>
          </a:p>
        </p:txBody>
      </p:sp>
    </p:spTree>
    <p:extLst>
      <p:ext uri="{BB962C8B-B14F-4D97-AF65-F5344CB8AC3E}">
        <p14:creationId xmlns:p14="http://schemas.microsoft.com/office/powerpoint/2010/main" val="1869213728"/>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p:cNvSpPr>
          <p:nvPr/>
        </p:nvSpPr>
        <p:spPr bwMode="auto">
          <a:xfrm>
            <a:off x="0" y="0"/>
            <a:ext cx="13004800" cy="1270000"/>
          </a:xfrm>
          <a:prstGeom prst="rect">
            <a:avLst/>
          </a:prstGeom>
          <a:solidFill>
            <a:srgbClr val="24323C"/>
          </a:solidFill>
          <a:ln w="3175">
            <a:noFill/>
            <a:miter lim="800000"/>
            <a:headEnd/>
            <a:tailEnd/>
          </a:ln>
          <a:effectLst>
            <a:outerShdw dist="12700" dir="2700000" algn="ctr" rotWithShape="0">
              <a:schemeClr val="bg2"/>
            </a:outerShdw>
          </a:effectLst>
        </p:spPr>
        <p:txBody>
          <a:bodyPr lIns="0" tIns="0" rIns="0" bIns="0"/>
          <a:lstStyle/>
          <a:p>
            <a:pPr algn="ctr">
              <a:defRPr/>
            </a:pPr>
            <a:endParaRPr lang="en-US" dirty="0">
              <a:latin typeface="Cochin" charset="0"/>
              <a:ea typeface="ヒラギノ明朝 ProN W3" charset="0"/>
              <a:cs typeface="+mn-cs"/>
              <a:sym typeface="Cochin" charset="0"/>
            </a:endParaRPr>
          </a:p>
        </p:txBody>
      </p:sp>
      <p:sp>
        <p:nvSpPr>
          <p:cNvPr id="1029" name="Rectangle 3"/>
          <p:cNvSpPr>
            <a:spLocks noGrp="1" noChangeArrowheads="1"/>
          </p:cNvSpPr>
          <p:nvPr>
            <p:ph type="title"/>
          </p:nvPr>
        </p:nvSpPr>
        <p:spPr>
          <a:xfrm>
            <a:off x="1270000" y="186140"/>
            <a:ext cx="10464800" cy="1083860"/>
          </a:xfrm>
          <a:effectLst/>
        </p:spPr>
        <p:txBody>
          <a:bodyPr/>
          <a:lstStyle/>
          <a:p>
            <a:pPr eaLnBrk="1" hangingPunct="1">
              <a:lnSpc>
                <a:spcPct val="100000"/>
              </a:lnSpc>
            </a:pPr>
            <a:r>
              <a:rPr lang="en-US" sz="4000" b="1" dirty="0">
                <a:solidFill>
                  <a:srgbClr val="4BDD1F"/>
                </a:solidFill>
              </a:rPr>
              <a:t>ERGONOMICS</a:t>
            </a:r>
            <a:endParaRPr lang="en-US" sz="2400" b="1" dirty="0">
              <a:solidFill>
                <a:srgbClr val="4BDD1F"/>
              </a:solidFill>
              <a:ea typeface="ヒラギノ角ゴ ProN W3"/>
              <a:cs typeface="ヒラギノ角ゴ ProN W3"/>
              <a:sym typeface="Helvetica Neue UltraLight"/>
            </a:endParaRPr>
          </a:p>
        </p:txBody>
      </p:sp>
      <p:pic>
        <p:nvPicPr>
          <p:cNvPr id="1030" name="Picture 4"/>
          <p:cNvPicPr>
            <a:picLocks noChangeAspect="1" noChangeArrowheads="1"/>
          </p:cNvPicPr>
          <p:nvPr/>
        </p:nvPicPr>
        <p:blipFill>
          <a:blip r:embed="rId3" cstate="print"/>
          <a:srcRect/>
          <a:stretch>
            <a:fillRect/>
          </a:stretch>
        </p:blipFill>
        <p:spPr bwMode="auto">
          <a:xfrm>
            <a:off x="76200" y="127000"/>
            <a:ext cx="1312863" cy="939800"/>
          </a:xfrm>
          <a:prstGeom prst="rect">
            <a:avLst/>
          </a:prstGeom>
          <a:noFill/>
          <a:ln w="12700">
            <a:noFill/>
            <a:miter lim="800000"/>
            <a:headEnd/>
            <a:tailEnd/>
          </a:ln>
        </p:spPr>
      </p:pic>
      <p:sp>
        <p:nvSpPr>
          <p:cNvPr id="1031" name="Text Box 5"/>
          <p:cNvSpPr txBox="1">
            <a:spLocks noChangeArrowheads="1"/>
          </p:cNvSpPr>
          <p:nvPr/>
        </p:nvSpPr>
        <p:spPr bwMode="auto">
          <a:xfrm>
            <a:off x="6337300" y="9290050"/>
            <a:ext cx="317500" cy="330200"/>
          </a:xfrm>
          <a:prstGeom prst="rect">
            <a:avLst/>
          </a:prstGeom>
          <a:noFill/>
          <a:ln w="12700">
            <a:noFill/>
            <a:miter lim="800000"/>
            <a:headEnd/>
            <a:tailEnd/>
          </a:ln>
        </p:spPr>
        <p:txBody>
          <a:bodyPr wrap="none"/>
          <a:lstStyle/>
          <a:p>
            <a:pPr algn="ctr"/>
            <a:fld id="{11D79395-946B-48CB-AC21-025E6E4E5474}" type="slidenum">
              <a:rPr lang="en-US" sz="1600">
                <a:solidFill>
                  <a:schemeClr val="tx1"/>
                </a:solidFill>
              </a:rPr>
              <a:pPr algn="ctr"/>
              <a:t>8</a:t>
            </a:fld>
            <a:endParaRPr lang="en-US" sz="1600">
              <a:solidFill>
                <a:schemeClr val="tx1"/>
              </a:solidFill>
            </a:endParaRPr>
          </a:p>
        </p:txBody>
      </p:sp>
      <p:graphicFrame>
        <p:nvGraphicFramePr>
          <p:cNvPr id="1026" name="Object 2"/>
          <p:cNvGraphicFramePr>
            <a:graphicFrameLocks noChangeAspect="1"/>
          </p:cNvGraphicFramePr>
          <p:nvPr/>
        </p:nvGraphicFramePr>
        <p:xfrm>
          <a:off x="4838700" y="3238500"/>
          <a:ext cx="914400" cy="198438"/>
        </p:xfrm>
        <a:graphic>
          <a:graphicData uri="http://schemas.openxmlformats.org/presentationml/2006/ole">
            <mc:AlternateContent xmlns:mc="http://schemas.openxmlformats.org/markup-compatibility/2006">
              <mc:Choice xmlns:v="urn:schemas-microsoft-com:vml" Requires="v">
                <p:oleObj name="Equation" r:id="rId4" imgW="435285" imgH="677109" progId="">
                  <p:embed/>
                </p:oleObj>
              </mc:Choice>
              <mc:Fallback>
                <p:oleObj name="Equation" r:id="rId4" imgW="435285" imgH="677109" progId="">
                  <p:embed/>
                  <p:pic>
                    <p:nvPicPr>
                      <p:cNvPr id="1026"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38700" y="3238500"/>
                        <a:ext cx="914400" cy="198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3"/>
          <p:cNvSpPr txBox="1">
            <a:spLocks noChangeArrowheads="1"/>
          </p:cNvSpPr>
          <p:nvPr/>
        </p:nvSpPr>
        <p:spPr>
          <a:xfrm>
            <a:off x="40640" y="1386840"/>
            <a:ext cx="13004800" cy="8382000"/>
          </a:xfrm>
          <a:prstGeom prst="rect">
            <a:avLst/>
          </a:prstGeom>
          <a:noFill/>
        </p:spPr>
        <p:txBody>
          <a:bodyPr lIns="92075" tIns="46038" rIns="92075" bIns="46038"/>
          <a:lstStyle>
            <a:lvl1pPr marL="668338" indent="-350838" algn="l" rtl="0" eaLnBrk="0" fontAlgn="base" hangingPunct="0">
              <a:spcBef>
                <a:spcPts val="4000"/>
              </a:spcBef>
              <a:spcAft>
                <a:spcPct val="0"/>
              </a:spcAft>
              <a:buSzPct val="74000"/>
              <a:buChar char="•"/>
              <a:defRPr sz="2800">
                <a:solidFill>
                  <a:schemeClr val="tx1"/>
                </a:solidFill>
                <a:latin typeface="+mn-lt"/>
                <a:ea typeface="+mn-ea"/>
                <a:cs typeface="+mn-cs"/>
                <a:sym typeface="Cochin"/>
              </a:defRPr>
            </a:lvl1pPr>
            <a:lvl2pPr marL="1112838" indent="-350838" algn="l" rtl="0" eaLnBrk="0" fontAlgn="base" hangingPunct="0">
              <a:spcBef>
                <a:spcPts val="4000"/>
              </a:spcBef>
              <a:spcAft>
                <a:spcPct val="0"/>
              </a:spcAft>
              <a:buSzPct val="74000"/>
              <a:buChar char="•"/>
              <a:defRPr sz="2400">
                <a:solidFill>
                  <a:schemeClr val="tx1"/>
                </a:solidFill>
                <a:latin typeface="+mn-lt"/>
                <a:ea typeface="+mn-ea"/>
                <a:cs typeface="+mn-cs"/>
                <a:sym typeface="Cochin"/>
              </a:defRPr>
            </a:lvl2pPr>
            <a:lvl3pPr marL="1557338" indent="-350838" algn="l" rtl="0" eaLnBrk="0" fontAlgn="base" hangingPunct="0">
              <a:spcBef>
                <a:spcPts val="4000"/>
              </a:spcBef>
              <a:spcAft>
                <a:spcPct val="0"/>
              </a:spcAft>
              <a:buSzPct val="74000"/>
              <a:buChar char="•"/>
              <a:defRPr sz="2000">
                <a:solidFill>
                  <a:schemeClr val="tx1"/>
                </a:solidFill>
                <a:latin typeface="+mn-lt"/>
                <a:ea typeface="+mn-ea"/>
                <a:cs typeface="+mn-cs"/>
                <a:sym typeface="Cochin"/>
              </a:defRPr>
            </a:lvl3pPr>
            <a:lvl4pPr marL="2001838" indent="-350838" algn="l" rtl="0" eaLnBrk="0" fontAlgn="base" hangingPunct="0">
              <a:spcBef>
                <a:spcPts val="4000"/>
              </a:spcBef>
              <a:spcAft>
                <a:spcPct val="0"/>
              </a:spcAft>
              <a:buSzPct val="74000"/>
              <a:buChar char="•"/>
              <a:defRPr sz="1800">
                <a:solidFill>
                  <a:schemeClr val="tx1"/>
                </a:solidFill>
                <a:latin typeface="+mn-lt"/>
                <a:ea typeface="+mn-ea"/>
                <a:cs typeface="+mn-cs"/>
                <a:sym typeface="Cochin"/>
              </a:defRPr>
            </a:lvl4pPr>
            <a:lvl5pPr marL="2446338" indent="-350838" algn="l" rtl="0" eaLnBrk="0" fontAlgn="base" hangingPunct="0">
              <a:spcBef>
                <a:spcPts val="4000"/>
              </a:spcBef>
              <a:spcAft>
                <a:spcPct val="0"/>
              </a:spcAft>
              <a:buSzPct val="74000"/>
              <a:buChar char="•"/>
              <a:defRPr sz="1800">
                <a:solidFill>
                  <a:schemeClr val="tx1"/>
                </a:solidFill>
                <a:latin typeface="+mn-lt"/>
                <a:ea typeface="+mn-ea"/>
                <a:cs typeface="+mn-cs"/>
                <a:sym typeface="Cochin"/>
              </a:defRPr>
            </a:lvl5pPr>
            <a:lvl6pPr marL="29035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6pPr>
            <a:lvl7pPr marL="33607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7pPr>
            <a:lvl8pPr marL="38179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8pPr>
            <a:lvl9pPr marL="42751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9pPr>
          </a:lstStyle>
          <a:p>
            <a:pPr marL="317500" indent="0" algn="ctr" eaLnBrk="1" hangingPunct="1">
              <a:buNone/>
            </a:pPr>
            <a:r>
              <a:rPr lang="en-US" sz="2000" b="1" dirty="0">
                <a:solidFill>
                  <a:srgbClr val="FF0000"/>
                </a:solidFill>
              </a:rPr>
              <a:t>Some (bad) habits over time become painful.</a:t>
            </a:r>
          </a:p>
          <a:p>
            <a:pPr marL="317500" indent="0" eaLnBrk="1" hangingPunct="1">
              <a:buNone/>
            </a:pPr>
            <a:r>
              <a:rPr lang="en-US" sz="3600" b="1" dirty="0"/>
              <a:t>	</a:t>
            </a:r>
            <a:r>
              <a:rPr lang="en-US" dirty="0"/>
              <a:t>	</a:t>
            </a:r>
          </a:p>
          <a:p>
            <a:pPr marL="317500" indent="0" eaLnBrk="1" hangingPunct="1">
              <a:buNone/>
            </a:pPr>
            <a:r>
              <a:rPr lang="en-US" dirty="0"/>
              <a:t>	</a:t>
            </a:r>
          </a:p>
        </p:txBody>
      </p:sp>
      <p:sp>
        <p:nvSpPr>
          <p:cNvPr id="18" name="Rectangle 3"/>
          <p:cNvSpPr txBox="1">
            <a:spLocks noChangeArrowheads="1"/>
          </p:cNvSpPr>
          <p:nvPr/>
        </p:nvSpPr>
        <p:spPr>
          <a:xfrm>
            <a:off x="6515100" y="7620000"/>
            <a:ext cx="6350000" cy="419100"/>
          </a:xfrm>
          <a:prstGeom prst="rect">
            <a:avLst/>
          </a:prstGeom>
        </p:spPr>
        <p:txBody>
          <a:bodyPr/>
          <a:lstStyle>
            <a:lvl1pPr marL="668338" indent="-350838" algn="l" rtl="0" eaLnBrk="0" fontAlgn="base" hangingPunct="0">
              <a:spcBef>
                <a:spcPts val="4000"/>
              </a:spcBef>
              <a:spcAft>
                <a:spcPct val="0"/>
              </a:spcAft>
              <a:buSzPct val="74000"/>
              <a:buChar char="•"/>
              <a:defRPr sz="2800">
                <a:solidFill>
                  <a:schemeClr val="tx1"/>
                </a:solidFill>
                <a:latin typeface="+mn-lt"/>
                <a:ea typeface="+mn-ea"/>
                <a:cs typeface="+mn-cs"/>
                <a:sym typeface="Cochin"/>
              </a:defRPr>
            </a:lvl1pPr>
            <a:lvl2pPr marL="1112838" indent="-350838" algn="l" rtl="0" eaLnBrk="0" fontAlgn="base" hangingPunct="0">
              <a:spcBef>
                <a:spcPts val="4000"/>
              </a:spcBef>
              <a:spcAft>
                <a:spcPct val="0"/>
              </a:spcAft>
              <a:buSzPct val="74000"/>
              <a:buChar char="•"/>
              <a:defRPr sz="2400">
                <a:solidFill>
                  <a:schemeClr val="tx1"/>
                </a:solidFill>
                <a:latin typeface="+mn-lt"/>
                <a:ea typeface="+mn-ea"/>
                <a:cs typeface="+mn-cs"/>
                <a:sym typeface="Cochin"/>
              </a:defRPr>
            </a:lvl2pPr>
            <a:lvl3pPr marL="1557338" indent="-350838" algn="l" rtl="0" eaLnBrk="0" fontAlgn="base" hangingPunct="0">
              <a:spcBef>
                <a:spcPts val="4000"/>
              </a:spcBef>
              <a:spcAft>
                <a:spcPct val="0"/>
              </a:spcAft>
              <a:buSzPct val="74000"/>
              <a:buChar char="•"/>
              <a:defRPr sz="2000">
                <a:solidFill>
                  <a:schemeClr val="tx1"/>
                </a:solidFill>
                <a:latin typeface="+mn-lt"/>
                <a:ea typeface="+mn-ea"/>
                <a:cs typeface="+mn-cs"/>
                <a:sym typeface="Cochin"/>
              </a:defRPr>
            </a:lvl3pPr>
            <a:lvl4pPr marL="2001838" indent="-350838" algn="l" rtl="0" eaLnBrk="0" fontAlgn="base" hangingPunct="0">
              <a:spcBef>
                <a:spcPts val="4000"/>
              </a:spcBef>
              <a:spcAft>
                <a:spcPct val="0"/>
              </a:spcAft>
              <a:buSzPct val="74000"/>
              <a:buChar char="•"/>
              <a:defRPr sz="1800">
                <a:solidFill>
                  <a:schemeClr val="tx1"/>
                </a:solidFill>
                <a:latin typeface="+mn-lt"/>
                <a:ea typeface="+mn-ea"/>
                <a:cs typeface="+mn-cs"/>
                <a:sym typeface="Cochin"/>
              </a:defRPr>
            </a:lvl4pPr>
            <a:lvl5pPr marL="2446338" indent="-350838" algn="l" rtl="0" eaLnBrk="0" fontAlgn="base" hangingPunct="0">
              <a:spcBef>
                <a:spcPts val="4000"/>
              </a:spcBef>
              <a:spcAft>
                <a:spcPct val="0"/>
              </a:spcAft>
              <a:buSzPct val="74000"/>
              <a:buChar char="•"/>
              <a:defRPr sz="1800">
                <a:solidFill>
                  <a:schemeClr val="tx1"/>
                </a:solidFill>
                <a:latin typeface="+mn-lt"/>
                <a:ea typeface="+mn-ea"/>
                <a:cs typeface="+mn-cs"/>
                <a:sym typeface="Cochin"/>
              </a:defRPr>
            </a:lvl5pPr>
            <a:lvl6pPr marL="29035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6pPr>
            <a:lvl7pPr marL="33607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7pPr>
            <a:lvl8pPr marL="38179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8pPr>
            <a:lvl9pPr marL="42751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9pPr>
          </a:lstStyle>
          <a:p>
            <a:pPr eaLnBrk="1" hangingPunct="1">
              <a:buFontTx/>
              <a:buNone/>
            </a:pPr>
            <a:endParaRPr lang="en-US" dirty="0">
              <a:latin typeface="Arial" charset="0"/>
            </a:endParaRPr>
          </a:p>
        </p:txBody>
      </p:sp>
      <p:sp>
        <p:nvSpPr>
          <p:cNvPr id="19" name="Rectangle 3"/>
          <p:cNvSpPr>
            <a:spLocks noChangeArrowheads="1"/>
          </p:cNvSpPr>
          <p:nvPr/>
        </p:nvSpPr>
        <p:spPr bwMode="auto">
          <a:xfrm>
            <a:off x="-50800" y="6743700"/>
            <a:ext cx="6540500" cy="2171700"/>
          </a:xfrm>
          <a:prstGeom prst="rect">
            <a:avLst/>
          </a:prstGeom>
          <a:noFill/>
          <a:ln w="9525">
            <a:noFill/>
            <a:miter lim="800000"/>
            <a:headEnd/>
            <a:tailEnd/>
          </a:ln>
        </p:spPr>
        <p:txBody>
          <a:bodyPr lIns="92075" tIns="46038" rIns="92075" bIns="46038"/>
          <a:lstStyle/>
          <a:p>
            <a:pPr marL="342900" indent="-342900">
              <a:lnSpc>
                <a:spcPct val="100000"/>
              </a:lnSpc>
              <a:buFontTx/>
              <a:buNone/>
            </a:pPr>
            <a:endParaRPr lang="en-US" sz="2800" dirty="0"/>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30600" y="1752601"/>
            <a:ext cx="5156200" cy="6392884"/>
          </a:xfrm>
          <a:prstGeom prst="rect">
            <a:avLst/>
          </a:prstGeom>
        </p:spPr>
      </p:pic>
      <p:sp>
        <p:nvSpPr>
          <p:cNvPr id="3" name="TextBox 2"/>
          <p:cNvSpPr txBox="1"/>
          <p:nvPr/>
        </p:nvSpPr>
        <p:spPr>
          <a:xfrm>
            <a:off x="78740" y="8262325"/>
            <a:ext cx="13004800" cy="1107996"/>
          </a:xfrm>
          <a:prstGeom prst="rect">
            <a:avLst/>
          </a:prstGeom>
          <a:noFill/>
        </p:spPr>
        <p:txBody>
          <a:bodyPr wrap="square" rtlCol="0">
            <a:spAutoFit/>
          </a:bodyPr>
          <a:lstStyle/>
          <a:p>
            <a:pPr algn="ctr"/>
            <a:r>
              <a:rPr lang="en-US" sz="2800" dirty="0"/>
              <a:t>Be aware (and avoid) heavy lifting, repetition, vibration, joint stress.</a:t>
            </a:r>
          </a:p>
          <a:p>
            <a:pPr algn="ctr"/>
            <a:r>
              <a:rPr lang="en-US" dirty="0"/>
              <a:t>Can it be done smarter?</a:t>
            </a:r>
          </a:p>
        </p:txBody>
      </p:sp>
    </p:spTree>
    <p:extLst>
      <p:ext uri="{BB962C8B-B14F-4D97-AF65-F5344CB8AC3E}">
        <p14:creationId xmlns:p14="http://schemas.microsoft.com/office/powerpoint/2010/main" val="2797304500"/>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C:\Users\rjames.ERN\Downloads\Guy Lockout tagou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80400" y="5105400"/>
            <a:ext cx="4422330" cy="3576320"/>
          </a:xfrm>
          <a:prstGeom prst="rect">
            <a:avLst/>
          </a:prstGeom>
          <a:noFill/>
          <a:effectLst>
            <a:outerShdw blurRad="50800" dist="50800" dir="5400000" algn="ctr"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16385" name="Rectangle 1"/>
          <p:cNvSpPr>
            <a:spLocks/>
          </p:cNvSpPr>
          <p:nvPr/>
        </p:nvSpPr>
        <p:spPr bwMode="auto">
          <a:xfrm>
            <a:off x="0" y="12700"/>
            <a:ext cx="13004800" cy="1270000"/>
          </a:xfrm>
          <a:prstGeom prst="rect">
            <a:avLst/>
          </a:prstGeom>
          <a:solidFill>
            <a:srgbClr val="24323C"/>
          </a:solidFill>
          <a:ln w="3175">
            <a:noFill/>
            <a:miter lim="800000"/>
            <a:headEnd/>
            <a:tailEnd/>
          </a:ln>
          <a:effectLst>
            <a:outerShdw dist="12700" dir="2700000" algn="ctr" rotWithShape="0">
              <a:schemeClr val="bg2"/>
            </a:outerShdw>
          </a:effectLst>
        </p:spPr>
        <p:txBody>
          <a:bodyPr lIns="0" tIns="0" rIns="0" bIns="0"/>
          <a:lstStyle/>
          <a:p>
            <a:pPr algn="ctr">
              <a:defRPr/>
            </a:pPr>
            <a:endParaRPr lang="en-US" dirty="0">
              <a:latin typeface="Cochin" charset="0"/>
              <a:ea typeface="ヒラギノ明朝 ProN W3" charset="0"/>
              <a:cs typeface="+mn-cs"/>
              <a:sym typeface="Cochin" charset="0"/>
            </a:endParaRPr>
          </a:p>
        </p:txBody>
      </p:sp>
      <p:sp>
        <p:nvSpPr>
          <p:cNvPr id="1029" name="Rectangle 3"/>
          <p:cNvSpPr>
            <a:spLocks noGrp="1" noChangeArrowheads="1"/>
          </p:cNvSpPr>
          <p:nvPr>
            <p:ph type="title"/>
          </p:nvPr>
        </p:nvSpPr>
        <p:spPr>
          <a:xfrm>
            <a:off x="1270000" y="186140"/>
            <a:ext cx="10464800" cy="1083860"/>
          </a:xfrm>
          <a:effectLst/>
        </p:spPr>
        <p:txBody>
          <a:bodyPr/>
          <a:lstStyle/>
          <a:p>
            <a:pPr eaLnBrk="1" hangingPunct="1">
              <a:lnSpc>
                <a:spcPct val="100000"/>
              </a:lnSpc>
            </a:pPr>
            <a:r>
              <a:rPr lang="en-US" sz="4000" b="1" dirty="0">
                <a:solidFill>
                  <a:srgbClr val="4BDD1F"/>
                </a:solidFill>
              </a:rPr>
              <a:t> Equipment and site HAZARDS </a:t>
            </a:r>
            <a:endParaRPr lang="en-US" sz="4000" b="1" dirty="0">
              <a:solidFill>
                <a:srgbClr val="4BDD1F"/>
              </a:solidFill>
              <a:ea typeface="ヒラギノ角ゴ ProN W3"/>
              <a:cs typeface="ヒラギノ角ゴ ProN W3"/>
              <a:sym typeface="Helvetica Neue UltraLight"/>
            </a:endParaRPr>
          </a:p>
        </p:txBody>
      </p:sp>
      <p:pic>
        <p:nvPicPr>
          <p:cNvPr id="1030" name="Picture 4"/>
          <p:cNvPicPr>
            <a:picLocks noChangeAspect="1" noChangeArrowheads="1"/>
          </p:cNvPicPr>
          <p:nvPr/>
        </p:nvPicPr>
        <p:blipFill>
          <a:blip r:embed="rId4" cstate="print"/>
          <a:srcRect/>
          <a:stretch>
            <a:fillRect/>
          </a:stretch>
        </p:blipFill>
        <p:spPr bwMode="auto">
          <a:xfrm>
            <a:off x="76200" y="127000"/>
            <a:ext cx="1312863" cy="939800"/>
          </a:xfrm>
          <a:prstGeom prst="rect">
            <a:avLst/>
          </a:prstGeom>
          <a:noFill/>
          <a:ln w="12700">
            <a:noFill/>
            <a:miter lim="800000"/>
            <a:headEnd/>
            <a:tailEnd/>
          </a:ln>
        </p:spPr>
      </p:pic>
      <p:sp>
        <p:nvSpPr>
          <p:cNvPr id="1031" name="Text Box 5"/>
          <p:cNvSpPr txBox="1">
            <a:spLocks noChangeArrowheads="1"/>
          </p:cNvSpPr>
          <p:nvPr/>
        </p:nvSpPr>
        <p:spPr bwMode="auto">
          <a:xfrm>
            <a:off x="6337300" y="9290050"/>
            <a:ext cx="317500" cy="330200"/>
          </a:xfrm>
          <a:prstGeom prst="rect">
            <a:avLst/>
          </a:prstGeom>
          <a:noFill/>
          <a:ln w="12700">
            <a:noFill/>
            <a:miter lim="800000"/>
            <a:headEnd/>
            <a:tailEnd/>
          </a:ln>
        </p:spPr>
        <p:txBody>
          <a:bodyPr wrap="none"/>
          <a:lstStyle/>
          <a:p>
            <a:pPr algn="ctr"/>
            <a:fld id="{11D79395-946B-48CB-AC21-025E6E4E5474}" type="slidenum">
              <a:rPr lang="en-US" sz="1600">
                <a:solidFill>
                  <a:schemeClr val="tx1"/>
                </a:solidFill>
              </a:rPr>
              <a:pPr algn="ctr"/>
              <a:t>9</a:t>
            </a:fld>
            <a:endParaRPr lang="en-US" sz="1600">
              <a:solidFill>
                <a:schemeClr val="tx1"/>
              </a:solidFill>
            </a:endParaRPr>
          </a:p>
        </p:txBody>
      </p:sp>
      <p:graphicFrame>
        <p:nvGraphicFramePr>
          <p:cNvPr id="1026" name="Object 2"/>
          <p:cNvGraphicFramePr>
            <a:graphicFrameLocks noChangeAspect="1"/>
          </p:cNvGraphicFramePr>
          <p:nvPr/>
        </p:nvGraphicFramePr>
        <p:xfrm>
          <a:off x="4838700" y="3238500"/>
          <a:ext cx="914400" cy="198438"/>
        </p:xfrm>
        <a:graphic>
          <a:graphicData uri="http://schemas.openxmlformats.org/presentationml/2006/ole">
            <mc:AlternateContent xmlns:mc="http://schemas.openxmlformats.org/markup-compatibility/2006">
              <mc:Choice xmlns:v="urn:schemas-microsoft-com:vml" Requires="v">
                <p:oleObj name="Equation" r:id="rId5" imgW="435285" imgH="677109" progId="">
                  <p:embed/>
                </p:oleObj>
              </mc:Choice>
              <mc:Fallback>
                <p:oleObj name="Equation" r:id="rId5" imgW="435285" imgH="677109" progId="">
                  <p:embed/>
                  <p:pic>
                    <p:nvPicPr>
                      <p:cNvPr id="1026"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38700" y="3238500"/>
                        <a:ext cx="914400" cy="198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Rectangle 2"/>
          <p:cNvSpPr txBox="1">
            <a:spLocks noChangeArrowheads="1"/>
          </p:cNvSpPr>
          <p:nvPr/>
        </p:nvSpPr>
        <p:spPr bwMode="auto">
          <a:xfrm flipH="1" flipV="1">
            <a:off x="12795249" y="9259569"/>
            <a:ext cx="45719" cy="45719"/>
          </a:xfrm>
          <a:prstGeom prst="rect">
            <a:avLst/>
          </a:prstGeom>
          <a:noFill/>
          <a:ln w="12700">
            <a:noFill/>
            <a:miter lim="800000"/>
            <a:headEnd/>
            <a:tailEnd/>
          </a:ln>
          <a:effectLst>
            <a:outerShdw dist="25399" dir="2700000" algn="ctr" rotWithShape="0">
              <a:srgbClr val="F9F8ED"/>
            </a:outerShdw>
          </a:effectLst>
        </p:spPr>
        <p:txBody>
          <a:bodyPr vert="horz" wrap="square" lIns="92075" tIns="46038" rIns="92075" bIns="46038" numCol="1" anchor="ctr" anchorCtr="0" compatLnSpc="1">
            <a:prstTxWarp prst="textNoShape">
              <a:avLst/>
            </a:prstTxWarp>
          </a:bodyPr>
          <a:lstStyle>
            <a:lvl1pPr algn="ctr" rtl="0" eaLnBrk="0" fontAlgn="base" hangingPunct="0">
              <a:lnSpc>
                <a:spcPct val="80000"/>
              </a:lnSpc>
              <a:spcBef>
                <a:spcPct val="0"/>
              </a:spcBef>
              <a:spcAft>
                <a:spcPct val="0"/>
              </a:spcAft>
              <a:defRPr sz="7800">
                <a:solidFill>
                  <a:srgbClr val="6B7786"/>
                </a:solidFill>
                <a:latin typeface="+mj-lt"/>
                <a:ea typeface="+mj-ea"/>
                <a:cs typeface="+mj-cs"/>
                <a:sym typeface="Copperplate"/>
              </a:defRPr>
            </a:lvl1pPr>
            <a:lvl2pPr algn="ctr" rtl="0" eaLnBrk="0" fontAlgn="base" hangingPunct="0">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a:defRPr>
            </a:lvl2pPr>
            <a:lvl3pPr algn="ctr" rtl="0" eaLnBrk="0" fontAlgn="base" hangingPunct="0">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a:defRPr>
            </a:lvl3pPr>
            <a:lvl4pPr algn="ctr" rtl="0" eaLnBrk="0" fontAlgn="base" hangingPunct="0">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a:defRPr>
            </a:lvl4pPr>
            <a:lvl5pPr algn="ctr" rtl="0" eaLnBrk="0" fontAlgn="base" hangingPunct="0">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a:defRPr>
            </a:lvl5pPr>
            <a:lvl6pPr marL="457200" algn="ctr" rtl="0" fontAlgn="base">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charset="0"/>
              </a:defRPr>
            </a:lvl6pPr>
            <a:lvl7pPr marL="914400" algn="ctr" rtl="0" fontAlgn="base">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charset="0"/>
              </a:defRPr>
            </a:lvl7pPr>
            <a:lvl8pPr marL="1371600" algn="ctr" rtl="0" fontAlgn="base">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charset="0"/>
              </a:defRPr>
            </a:lvl8pPr>
            <a:lvl9pPr marL="1828800" algn="ctr" rtl="0" fontAlgn="base">
              <a:lnSpc>
                <a:spcPct val="80000"/>
              </a:lnSpc>
              <a:spcBef>
                <a:spcPct val="0"/>
              </a:spcBef>
              <a:spcAft>
                <a:spcPct val="0"/>
              </a:spcAft>
              <a:defRPr sz="7800">
                <a:solidFill>
                  <a:srgbClr val="6B7786"/>
                </a:solidFill>
                <a:latin typeface="Copperplate" charset="0"/>
                <a:ea typeface="ヒラギノ明朝 ProN W3" charset="0"/>
                <a:cs typeface="ヒラギノ明朝 ProN W3" charset="0"/>
                <a:sym typeface="Copperplate" charset="0"/>
              </a:defRPr>
            </a:lvl9pPr>
          </a:lstStyle>
          <a:p>
            <a:pPr eaLnBrk="1" hangingPunct="1"/>
            <a:endParaRPr lang="en-US" sz="4000" dirty="0">
              <a:solidFill>
                <a:schemeClr val="tx1"/>
              </a:solidFill>
            </a:endParaRPr>
          </a:p>
        </p:txBody>
      </p:sp>
      <p:sp>
        <p:nvSpPr>
          <p:cNvPr id="18" name="Rectangle 3"/>
          <p:cNvSpPr txBox="1">
            <a:spLocks noChangeArrowheads="1"/>
          </p:cNvSpPr>
          <p:nvPr/>
        </p:nvSpPr>
        <p:spPr>
          <a:xfrm>
            <a:off x="6515100" y="7620000"/>
            <a:ext cx="6350000" cy="419100"/>
          </a:xfrm>
          <a:prstGeom prst="rect">
            <a:avLst/>
          </a:prstGeom>
        </p:spPr>
        <p:txBody>
          <a:bodyPr/>
          <a:lstStyle>
            <a:lvl1pPr marL="668338" indent="-350838" algn="l" rtl="0" eaLnBrk="0" fontAlgn="base" hangingPunct="0">
              <a:spcBef>
                <a:spcPts val="4000"/>
              </a:spcBef>
              <a:spcAft>
                <a:spcPct val="0"/>
              </a:spcAft>
              <a:buSzPct val="74000"/>
              <a:buChar char="•"/>
              <a:defRPr sz="2800">
                <a:solidFill>
                  <a:schemeClr val="tx1"/>
                </a:solidFill>
                <a:latin typeface="+mn-lt"/>
                <a:ea typeface="+mn-ea"/>
                <a:cs typeface="+mn-cs"/>
                <a:sym typeface="Cochin"/>
              </a:defRPr>
            </a:lvl1pPr>
            <a:lvl2pPr marL="1112838" indent="-350838" algn="l" rtl="0" eaLnBrk="0" fontAlgn="base" hangingPunct="0">
              <a:spcBef>
                <a:spcPts val="4000"/>
              </a:spcBef>
              <a:spcAft>
                <a:spcPct val="0"/>
              </a:spcAft>
              <a:buSzPct val="74000"/>
              <a:buChar char="•"/>
              <a:defRPr sz="2400">
                <a:solidFill>
                  <a:schemeClr val="tx1"/>
                </a:solidFill>
                <a:latin typeface="+mn-lt"/>
                <a:ea typeface="+mn-ea"/>
                <a:cs typeface="+mn-cs"/>
                <a:sym typeface="Cochin"/>
              </a:defRPr>
            </a:lvl2pPr>
            <a:lvl3pPr marL="1557338" indent="-350838" algn="l" rtl="0" eaLnBrk="0" fontAlgn="base" hangingPunct="0">
              <a:spcBef>
                <a:spcPts val="4000"/>
              </a:spcBef>
              <a:spcAft>
                <a:spcPct val="0"/>
              </a:spcAft>
              <a:buSzPct val="74000"/>
              <a:buChar char="•"/>
              <a:defRPr sz="2000">
                <a:solidFill>
                  <a:schemeClr val="tx1"/>
                </a:solidFill>
                <a:latin typeface="+mn-lt"/>
                <a:ea typeface="+mn-ea"/>
                <a:cs typeface="+mn-cs"/>
                <a:sym typeface="Cochin"/>
              </a:defRPr>
            </a:lvl3pPr>
            <a:lvl4pPr marL="2001838" indent="-350838" algn="l" rtl="0" eaLnBrk="0" fontAlgn="base" hangingPunct="0">
              <a:spcBef>
                <a:spcPts val="4000"/>
              </a:spcBef>
              <a:spcAft>
                <a:spcPct val="0"/>
              </a:spcAft>
              <a:buSzPct val="74000"/>
              <a:buChar char="•"/>
              <a:defRPr sz="1800">
                <a:solidFill>
                  <a:schemeClr val="tx1"/>
                </a:solidFill>
                <a:latin typeface="+mn-lt"/>
                <a:ea typeface="+mn-ea"/>
                <a:cs typeface="+mn-cs"/>
                <a:sym typeface="Cochin"/>
              </a:defRPr>
            </a:lvl4pPr>
            <a:lvl5pPr marL="2446338" indent="-350838" algn="l" rtl="0" eaLnBrk="0" fontAlgn="base" hangingPunct="0">
              <a:spcBef>
                <a:spcPts val="4000"/>
              </a:spcBef>
              <a:spcAft>
                <a:spcPct val="0"/>
              </a:spcAft>
              <a:buSzPct val="74000"/>
              <a:buChar char="•"/>
              <a:defRPr sz="1800">
                <a:solidFill>
                  <a:schemeClr val="tx1"/>
                </a:solidFill>
                <a:latin typeface="+mn-lt"/>
                <a:ea typeface="+mn-ea"/>
                <a:cs typeface="+mn-cs"/>
                <a:sym typeface="Cochin"/>
              </a:defRPr>
            </a:lvl5pPr>
            <a:lvl6pPr marL="29035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6pPr>
            <a:lvl7pPr marL="33607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7pPr>
            <a:lvl8pPr marL="38179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8pPr>
            <a:lvl9pPr marL="4275138" indent="-350838" algn="l" rtl="0" fontAlgn="base">
              <a:spcBef>
                <a:spcPts val="4000"/>
              </a:spcBef>
              <a:spcAft>
                <a:spcPct val="0"/>
              </a:spcAft>
              <a:buSzPct val="74000"/>
              <a:buChar char="•"/>
              <a:defRPr sz="1800">
                <a:solidFill>
                  <a:schemeClr val="tx1"/>
                </a:solidFill>
                <a:latin typeface="+mn-lt"/>
                <a:ea typeface="+mn-ea"/>
                <a:cs typeface="+mn-cs"/>
                <a:sym typeface="Cochin" charset="0"/>
              </a:defRPr>
            </a:lvl9pPr>
          </a:lstStyle>
          <a:p>
            <a:pPr eaLnBrk="1" hangingPunct="1">
              <a:buFontTx/>
              <a:buNone/>
            </a:pPr>
            <a:endParaRPr lang="en-US" dirty="0">
              <a:latin typeface="Arial" charset="0"/>
            </a:endParaRPr>
          </a:p>
        </p:txBody>
      </p:sp>
      <p:sp>
        <p:nvSpPr>
          <p:cNvPr id="19" name="Rectangle 3"/>
          <p:cNvSpPr>
            <a:spLocks noChangeArrowheads="1"/>
          </p:cNvSpPr>
          <p:nvPr/>
        </p:nvSpPr>
        <p:spPr bwMode="auto">
          <a:xfrm>
            <a:off x="-50800" y="6743700"/>
            <a:ext cx="6540500" cy="2171700"/>
          </a:xfrm>
          <a:prstGeom prst="rect">
            <a:avLst/>
          </a:prstGeom>
          <a:noFill/>
          <a:ln w="9525">
            <a:noFill/>
            <a:miter lim="800000"/>
            <a:headEnd/>
            <a:tailEnd/>
          </a:ln>
        </p:spPr>
        <p:txBody>
          <a:bodyPr lIns="92075" tIns="46038" rIns="92075" bIns="46038"/>
          <a:lstStyle/>
          <a:p>
            <a:pPr marL="342900" indent="-342900">
              <a:lnSpc>
                <a:spcPct val="100000"/>
              </a:lnSpc>
              <a:buFontTx/>
              <a:buNone/>
            </a:pPr>
            <a:endParaRPr lang="en-US" sz="2800" dirty="0"/>
          </a:p>
        </p:txBody>
      </p:sp>
      <p:sp>
        <p:nvSpPr>
          <p:cNvPr id="15" name="Content Placeholder 2"/>
          <p:cNvSpPr>
            <a:spLocks noGrp="1"/>
          </p:cNvSpPr>
          <p:nvPr>
            <p:ph idx="1"/>
          </p:nvPr>
        </p:nvSpPr>
        <p:spPr>
          <a:xfrm>
            <a:off x="254000" y="1676400"/>
            <a:ext cx="12344400" cy="7506969"/>
          </a:xfrm>
        </p:spPr>
        <p:txBody>
          <a:bodyPr lIns="130046" tIns="65023" rIns="130046" bIns="65023">
            <a:noAutofit/>
          </a:bodyPr>
          <a:lstStyle/>
          <a:p>
            <a:pPr>
              <a:buFont typeface="Arial"/>
              <a:buChar char="•"/>
            </a:pPr>
            <a:r>
              <a:rPr lang="en-US" sz="4000" b="1" dirty="0"/>
              <a:t>Electrical Power, Potential Energy</a:t>
            </a:r>
          </a:p>
          <a:p>
            <a:pPr lvl="1">
              <a:buFont typeface="Arial"/>
              <a:buChar char="•"/>
            </a:pPr>
            <a:r>
              <a:rPr lang="en-US" sz="3600" b="1" dirty="0"/>
              <a:t>Lockout procedures must be in place for all potential energy equipment and processes.</a:t>
            </a:r>
          </a:p>
          <a:p>
            <a:pPr lvl="1">
              <a:buFont typeface="Arial"/>
              <a:buChar char="•"/>
            </a:pPr>
            <a:r>
              <a:rPr lang="en-US" sz="3600" b="1" dirty="0"/>
              <a:t>Restoration from Lockout is a controlled operation.</a:t>
            </a:r>
          </a:p>
          <a:p>
            <a:pPr>
              <a:buFont typeface="Arial"/>
              <a:buChar char="•"/>
            </a:pPr>
            <a:r>
              <a:rPr lang="en-US" sz="4000" b="1" dirty="0"/>
              <a:t>Fall Protection</a:t>
            </a:r>
          </a:p>
          <a:p>
            <a:pPr lvl="1">
              <a:buFont typeface="Arial"/>
              <a:buChar char="•"/>
            </a:pPr>
            <a:r>
              <a:rPr lang="en-US" sz="3600" b="1" dirty="0"/>
              <a:t>Roofs </a:t>
            </a:r>
          </a:p>
          <a:p>
            <a:pPr>
              <a:buFont typeface="Arial"/>
              <a:buChar char="•"/>
            </a:pPr>
            <a:endParaRPr lang="en-US" sz="4000" b="1" dirty="0"/>
          </a:p>
        </p:txBody>
      </p:sp>
    </p:spTree>
    <p:extLst>
      <p:ext uri="{BB962C8B-B14F-4D97-AF65-F5344CB8AC3E}">
        <p14:creationId xmlns:p14="http://schemas.microsoft.com/office/powerpoint/2010/main" val="2252049476"/>
      </p:ext>
    </p:extLst>
  </p:cSld>
  <p:clrMapOvr>
    <a:masterClrMapping/>
  </p:clrMapOvr>
  <p:transition spd="med">
    <p:fade/>
  </p:transition>
</p:sld>
</file>

<file path=ppt/theme/theme1.xml><?xml version="1.0" encoding="utf-8"?>
<a:theme xmlns:a="http://schemas.openxmlformats.org/drawingml/2006/main" name="nps_powerpoint_V2">
  <a:themeElements>
    <a:clrScheme name="">
      <a:dk1>
        <a:srgbClr val="333333"/>
      </a:dk1>
      <a:lt1>
        <a:srgbClr val="FFFBF2"/>
      </a:lt1>
      <a:dk2>
        <a:srgbClr val="00040D"/>
      </a:dk2>
      <a:lt2>
        <a:srgbClr val="000000"/>
      </a:lt2>
      <a:accent1>
        <a:srgbClr val="BBE0E3"/>
      </a:accent1>
      <a:accent2>
        <a:srgbClr val="333399"/>
      </a:accent2>
      <a:accent3>
        <a:srgbClr val="AAAAAA"/>
      </a:accent3>
      <a:accent4>
        <a:srgbClr val="DAD6CF"/>
      </a:accent4>
      <a:accent5>
        <a:srgbClr val="DAEDEF"/>
      </a:accent5>
      <a:accent6>
        <a:srgbClr val="2D2D8A"/>
      </a:accent6>
      <a:hlink>
        <a:srgbClr val="009999"/>
      </a:hlink>
      <a:folHlink>
        <a:srgbClr val="99CC00"/>
      </a:folHlink>
    </a:clrScheme>
    <a:fontScheme name="Title &amp; Subtitle">
      <a:majorFont>
        <a:latin typeface="Copperplate"/>
        <a:ea typeface="ヒラギノ明朝 ProN W3"/>
        <a:cs typeface="ヒラギノ明朝 ProN W3"/>
      </a:majorFont>
      <a:minorFont>
        <a:latin typeface="Copperplate"/>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63859">
            <a:alpha val="34901"/>
          </a:srgbClr>
        </a:solidFill>
        <a:ln w="25400" cap="flat" cmpd="sng" algn="ctr">
          <a:solidFill>
            <a:srgbClr val="6E7A89"/>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800" b="0" i="0" u="none" strike="noStrike" cap="none" normalizeH="0" baseline="0" smtClean="0">
            <a:ln>
              <a:noFill/>
            </a:ln>
            <a:solidFill>
              <a:srgbClr val="000000"/>
            </a:solidFill>
            <a:effectLst/>
            <a:latin typeface="Cochin" charset="0"/>
            <a:ea typeface="ヒラギノ明朝 ProN W3" charset="0"/>
            <a:cs typeface="ヒラギノ明朝 ProN W3" charset="0"/>
            <a:sym typeface="Cochin" charset="0"/>
          </a:defRPr>
        </a:defPPr>
      </a:lstStyle>
    </a:spDef>
    <a:lnDef>
      <a:spPr bwMode="auto">
        <a:xfrm>
          <a:off x="0" y="0"/>
          <a:ext cx="1" cy="1"/>
        </a:xfrm>
        <a:custGeom>
          <a:avLst/>
          <a:gdLst/>
          <a:ahLst/>
          <a:cxnLst/>
          <a:rect l="0" t="0" r="0" b="0"/>
          <a:pathLst/>
        </a:custGeom>
        <a:solidFill>
          <a:srgbClr val="163859">
            <a:alpha val="34901"/>
          </a:srgbClr>
        </a:solidFill>
        <a:ln w="25400" cap="flat" cmpd="sng" algn="ctr">
          <a:solidFill>
            <a:srgbClr val="6E7A89"/>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800" b="0" i="0" u="none" strike="noStrike" cap="none" normalizeH="0" baseline="0" smtClean="0">
            <a:ln>
              <a:noFill/>
            </a:ln>
            <a:solidFill>
              <a:srgbClr val="000000"/>
            </a:solidFill>
            <a:effectLst/>
            <a:latin typeface="Cochin" charset="0"/>
            <a:ea typeface="ヒラギノ明朝 ProN W3" charset="0"/>
            <a:cs typeface="ヒラギノ明朝 ProN W3" charset="0"/>
            <a:sym typeface="Cochin"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itle - Top">
  <a:themeElements>
    <a:clrScheme name="">
      <a:dk1>
        <a:srgbClr val="000000"/>
      </a:dk1>
      <a:lt1>
        <a:srgbClr val="FFFFFF"/>
      </a:lt1>
      <a:dk2>
        <a:srgbClr val="000000"/>
      </a:dk2>
      <a:lt2>
        <a:srgbClr val="FFFFFF"/>
      </a:lt2>
      <a:accent1>
        <a:srgbClr val="163859"/>
      </a:accent1>
      <a:accent2>
        <a:srgbClr val="333399"/>
      </a:accent2>
      <a:accent3>
        <a:srgbClr val="FFFFFF"/>
      </a:accent3>
      <a:accent4>
        <a:srgbClr val="000000"/>
      </a:accent4>
      <a:accent5>
        <a:srgbClr val="ABAEB5"/>
      </a:accent5>
      <a:accent6>
        <a:srgbClr val="2D2D8A"/>
      </a:accent6>
      <a:hlink>
        <a:srgbClr val="009999"/>
      </a:hlink>
      <a:folHlink>
        <a:srgbClr val="99CC00"/>
      </a:folHlink>
    </a:clrScheme>
    <a:fontScheme name="Title - Top">
      <a:majorFont>
        <a:latin typeface="Copperplate"/>
        <a:ea typeface="ヒラギノ明朝 ProN W3"/>
        <a:cs typeface="ヒラギノ明朝 ProN W3"/>
      </a:majorFont>
      <a:minorFont>
        <a:latin typeface="Cochin"/>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63859">
            <a:alpha val="34901"/>
          </a:srgbClr>
        </a:solidFill>
        <a:ln w="25400" cap="flat" cmpd="sng" algn="ctr">
          <a:solidFill>
            <a:srgbClr val="6E7A89"/>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800" b="0" i="0" u="none" strike="noStrike" cap="none" normalizeH="0" baseline="0" smtClean="0">
            <a:ln>
              <a:noFill/>
            </a:ln>
            <a:solidFill>
              <a:srgbClr val="000000"/>
            </a:solidFill>
            <a:effectLst/>
            <a:latin typeface="Cochin" charset="0"/>
            <a:ea typeface="ヒラギノ明朝 ProN W3" charset="0"/>
            <a:cs typeface="ヒラギノ明朝 ProN W3" charset="0"/>
            <a:sym typeface="Cochin" charset="0"/>
          </a:defRPr>
        </a:defPPr>
      </a:lstStyle>
    </a:spDef>
    <a:lnDef>
      <a:spPr bwMode="auto">
        <a:xfrm>
          <a:off x="0" y="0"/>
          <a:ext cx="1" cy="1"/>
        </a:xfrm>
        <a:custGeom>
          <a:avLst/>
          <a:gdLst/>
          <a:ahLst/>
          <a:cxnLst/>
          <a:rect l="0" t="0" r="0" b="0"/>
          <a:pathLst/>
        </a:custGeom>
        <a:solidFill>
          <a:srgbClr val="163859">
            <a:alpha val="34901"/>
          </a:srgbClr>
        </a:solidFill>
        <a:ln w="25400" cap="flat" cmpd="sng" algn="ctr">
          <a:solidFill>
            <a:srgbClr val="6E7A89"/>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800" b="0" i="0" u="none" strike="noStrike" cap="none" normalizeH="0" baseline="0" smtClean="0">
            <a:ln>
              <a:noFill/>
            </a:ln>
            <a:solidFill>
              <a:srgbClr val="000000"/>
            </a:solidFill>
            <a:effectLst/>
            <a:latin typeface="Cochin" charset="0"/>
            <a:ea typeface="ヒラギノ明朝 ProN W3" charset="0"/>
            <a:cs typeface="ヒラギノ明朝 ProN W3" charset="0"/>
            <a:sym typeface="Cochin" charset="0"/>
          </a:defRPr>
        </a:defPPr>
      </a:lstStyle>
    </a:lnDef>
  </a:objectDefaults>
  <a:extraClrSchemeLst>
    <a:extraClrScheme>
      <a:clrScheme name="Title - To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5C2EB306D91BE4B803ACA35A5667EF0" ma:contentTypeVersion="10" ma:contentTypeDescription="Create a new document." ma:contentTypeScope="" ma:versionID="9616ed60f41cf47293ded6759015795e">
  <xsd:schema xmlns:xsd="http://www.w3.org/2001/XMLSchema" xmlns:xs="http://www.w3.org/2001/XMLSchema" xmlns:p="http://schemas.microsoft.com/office/2006/metadata/properties" xmlns:ns1="http://schemas.microsoft.com/sharepoint/v3" xmlns:ns2="e728a4b6-be7e-43b1-8c9f-30087908f4d4" xmlns:ns3="8f69edf4-2566-466f-b503-2a92050152e0" targetNamespace="http://schemas.microsoft.com/office/2006/metadata/properties" ma:root="true" ma:fieldsID="44ec6e77e504f2093ca6a3e75f2c4748" ns1:_="" ns2:_="" ns3:_="">
    <xsd:import namespace="http://schemas.microsoft.com/sharepoint/v3"/>
    <xsd:import namespace="e728a4b6-be7e-43b1-8c9f-30087908f4d4"/>
    <xsd:import namespace="8f69edf4-2566-466f-b503-2a92050152e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1:_ip_UnifiedCompliancePolicyProperties" minOccurs="0"/>
                <xsd:element ref="ns1:_ip_UnifiedCompliancePolicyUIAc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2" nillable="true" ma:displayName="Unified Compliance Policy Properties" ma:hidden="true" ma:internalName="_ip_UnifiedCompliancePolicyProperties">
      <xsd:simpleType>
        <xsd:restriction base="dms:Note"/>
      </xsd:simpleType>
    </xsd:element>
    <xsd:element name="_ip_UnifiedCompliancePolicyUIAction" ma:index="1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728a4b6-be7e-43b1-8c9f-30087908f4d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f69edf4-2566-466f-b503-2a92050152e0"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SharedWithUsers xmlns="8f69edf4-2566-466f-b503-2a92050152e0">
      <UserInfo>
        <DisplayName>Catterlin, Jeffrey (CIV)</DisplayName>
        <AccountId>1215</AccountId>
        <AccountType/>
      </UserInfo>
    </SharedWithUsers>
  </documentManagement>
</p:properties>
</file>

<file path=customXml/itemProps1.xml><?xml version="1.0" encoding="utf-8"?>
<ds:datastoreItem xmlns:ds="http://schemas.openxmlformats.org/officeDocument/2006/customXml" ds:itemID="{359C6515-7A55-4D43-9E4D-7ACD1BE5F6BE}">
  <ds:schemaRefs>
    <ds:schemaRef ds:uri="http://schemas.microsoft.com/sharepoint/v3/contenttype/forms"/>
  </ds:schemaRefs>
</ds:datastoreItem>
</file>

<file path=customXml/itemProps2.xml><?xml version="1.0" encoding="utf-8"?>
<ds:datastoreItem xmlns:ds="http://schemas.openxmlformats.org/officeDocument/2006/customXml" ds:itemID="{16B68243-C970-4F29-898A-1DA3F4B241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728a4b6-be7e-43b1-8c9f-30087908f4d4"/>
    <ds:schemaRef ds:uri="8f69edf4-2566-466f-b503-2a92050152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2EF6742-079E-4722-848E-45A469EDE712}">
  <ds:schemaRefs>
    <ds:schemaRef ds:uri="http://www.w3.org/XML/1998/namespace"/>
    <ds:schemaRef ds:uri="http://schemas.microsoft.com/office/2006/metadata/properties"/>
    <ds:schemaRef ds:uri="http://purl.org/dc/elements/1.1/"/>
    <ds:schemaRef ds:uri="http://schemas.microsoft.com/office/2006/documentManagement/types"/>
    <ds:schemaRef ds:uri="http://purl.org/dc/terms/"/>
    <ds:schemaRef ds:uri="e728a4b6-be7e-43b1-8c9f-30087908f4d4"/>
    <ds:schemaRef ds:uri="http://schemas.microsoft.com/office/infopath/2007/PartnerControls"/>
    <ds:schemaRef ds:uri="http://schemas.openxmlformats.org/package/2006/metadata/core-properties"/>
    <ds:schemaRef ds:uri="8f69edf4-2566-466f-b503-2a92050152e0"/>
    <ds:schemaRef ds:uri="http://schemas.microsoft.com/sharepoint/v3"/>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nps_powerpoint_V2</Template>
  <TotalTime>3956</TotalTime>
  <Pages>0</Pages>
  <Words>2488</Words>
  <Characters>0</Characters>
  <Application>Microsoft Office PowerPoint</Application>
  <PresentationFormat>Custom</PresentationFormat>
  <Lines>0</Lines>
  <Paragraphs>198</Paragraphs>
  <Slides>25</Slides>
  <Notes>13</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25</vt:i4>
      </vt:variant>
    </vt:vector>
  </HeadingPairs>
  <TitlesOfParts>
    <vt:vector size="33" baseType="lpstr">
      <vt:lpstr>Arial</vt:lpstr>
      <vt:lpstr>Cochin</vt:lpstr>
      <vt:lpstr>Copperplate</vt:lpstr>
      <vt:lpstr>Helvetica Neue UltraLight</vt:lpstr>
      <vt:lpstr>ヒラギノ角ゴ ProN W3</vt:lpstr>
      <vt:lpstr>nps_powerpoint_V2</vt:lpstr>
      <vt:lpstr>Title - Top</vt:lpstr>
      <vt:lpstr>Equation</vt:lpstr>
      <vt:lpstr>Student Intern Orientation Brief </vt:lpstr>
      <vt:lpstr>General Emergency Response</vt:lpstr>
      <vt:lpstr>Evacuation Routes Know your Nearest Exit</vt:lpstr>
      <vt:lpstr>Fire Response What Building Are you in?</vt:lpstr>
      <vt:lpstr>Navy ORM   Risk Management</vt:lpstr>
      <vt:lpstr>Navy ORM   Risk Management</vt:lpstr>
      <vt:lpstr>Monterey HAZARDS and Mitigations</vt:lpstr>
      <vt:lpstr>ERGONOMICS</vt:lpstr>
      <vt:lpstr> Equipment and site HAZARDS </vt:lpstr>
      <vt:lpstr>CONFINED SPACES </vt:lpstr>
      <vt:lpstr>Hazards Materials</vt:lpstr>
      <vt:lpstr>HAZARDOUS MATERIALS COMMUNICATION </vt:lpstr>
      <vt:lpstr>HAZARD COMMUNICATION </vt:lpstr>
      <vt:lpstr>Environmental Impacts</vt:lpstr>
      <vt:lpstr>MISHAP REPORTING</vt:lpstr>
      <vt:lpstr>Finally!  The best and worst Monterey Beaches</vt:lpstr>
      <vt:lpstr>CONTACT  INFORMATION </vt:lpstr>
      <vt:lpstr>Local Scary Event</vt:lpstr>
      <vt:lpstr>Local Scary Event</vt:lpstr>
      <vt:lpstr>Local Scary Event</vt:lpstr>
      <vt:lpstr>Local Scary Event</vt:lpstr>
      <vt:lpstr>Local Scary Event</vt:lpstr>
      <vt:lpstr>Local Scary Event</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Weyrick, Angela (LT)</dc:creator>
  <cp:lastModifiedBy>Hitson, Martin (Marty) (CIV)</cp:lastModifiedBy>
  <cp:revision>359</cp:revision>
  <cp:lastPrinted>2014-05-29T00:00:22Z</cp:lastPrinted>
  <dcterms:created xsi:type="dcterms:W3CDTF">2012-08-21T18:19:47Z</dcterms:created>
  <dcterms:modified xsi:type="dcterms:W3CDTF">2025-05-27T20:58:53Z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0x010100F5C2EB306D91BE4B803ACA35A5667EF0</vt:lpwstr>
  </property>
  <property fmtid="{D5CDD505-2E9C-101B-9397-08002B2CF9AE}" pid="3" name="MSIP_Label_acbbd4a6-dc2f-44d9-ad2c-c28d4679873f_Enabled">
    <vt:lpwstr>true</vt:lpwstr>
  </property>
  <property fmtid="{D5CDD505-2E9C-101B-9397-08002B2CF9AE}" pid="4" name="MSIP_Label_acbbd4a6-dc2f-44d9-ad2c-c28d4679873f_SetDate">
    <vt:lpwstr>2025-05-27T20:56:03Z</vt:lpwstr>
  </property>
  <property fmtid="{D5CDD505-2E9C-101B-9397-08002B2CF9AE}" pid="5" name="MSIP_Label_acbbd4a6-dc2f-44d9-ad2c-c28d4679873f_Method">
    <vt:lpwstr>Standard</vt:lpwstr>
  </property>
  <property fmtid="{D5CDD505-2E9C-101B-9397-08002B2CF9AE}" pid="6" name="MSIP_Label_acbbd4a6-dc2f-44d9-ad2c-c28d4679873f_Name">
    <vt:lpwstr>No Label</vt:lpwstr>
  </property>
  <property fmtid="{D5CDD505-2E9C-101B-9397-08002B2CF9AE}" pid="7" name="MSIP_Label_acbbd4a6-dc2f-44d9-ad2c-c28d4679873f_SiteId">
    <vt:lpwstr>6d936231-a517-40ea-9199-f7578963378e</vt:lpwstr>
  </property>
  <property fmtid="{D5CDD505-2E9C-101B-9397-08002B2CF9AE}" pid="8" name="MSIP_Label_acbbd4a6-dc2f-44d9-ad2c-c28d4679873f_ActionId">
    <vt:lpwstr>9c0bd83d-9279-4474-bdc2-59ff07b0c1df</vt:lpwstr>
  </property>
  <property fmtid="{D5CDD505-2E9C-101B-9397-08002B2CF9AE}" pid="9" name="MSIP_Label_acbbd4a6-dc2f-44d9-ad2c-c28d4679873f_ContentBits">
    <vt:lpwstr>0</vt:lpwstr>
  </property>
  <property fmtid="{D5CDD505-2E9C-101B-9397-08002B2CF9AE}" pid="10" name="MSIP_Label_acbbd4a6-dc2f-44d9-ad2c-c28d4679873f_Tag">
    <vt:lpwstr>10, 3, 0, 1</vt:lpwstr>
  </property>
</Properties>
</file>