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omments/modernComment_14B_0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740" r:id="rId5"/>
    <p:sldMasterId id="2147483753" r:id="rId6"/>
  </p:sldMasterIdLst>
  <p:notesMasterIdLst>
    <p:notesMasterId r:id="rId30"/>
  </p:notesMasterIdLst>
  <p:sldIdLst>
    <p:sldId id="302" r:id="rId7"/>
    <p:sldId id="303" r:id="rId8"/>
    <p:sldId id="341" r:id="rId9"/>
    <p:sldId id="305" r:id="rId10"/>
    <p:sldId id="348" r:id="rId11"/>
    <p:sldId id="349" r:id="rId12"/>
    <p:sldId id="350" r:id="rId13"/>
    <p:sldId id="327" r:id="rId14"/>
    <p:sldId id="328" r:id="rId15"/>
    <p:sldId id="326" r:id="rId16"/>
    <p:sldId id="337" r:id="rId17"/>
    <p:sldId id="261" r:id="rId18"/>
    <p:sldId id="343" r:id="rId19"/>
    <p:sldId id="268" r:id="rId20"/>
    <p:sldId id="325" r:id="rId21"/>
    <p:sldId id="346" r:id="rId22"/>
    <p:sldId id="323" r:id="rId23"/>
    <p:sldId id="316" r:id="rId24"/>
    <p:sldId id="333" r:id="rId25"/>
    <p:sldId id="345" r:id="rId26"/>
    <p:sldId id="344" r:id="rId27"/>
    <p:sldId id="331" r:id="rId28"/>
    <p:sldId id="332" r:id="rId2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3A7F13-E7F6-F05A-4C9C-10EF7619EE21}" name="Hitson, Martin (Marty) (CIV)" initials="H(" userId="S::martin.hitson@nps.edu::b3282655-6a50-4fc9-abf2-91402821f711" providerId="AD"/>
  <p188:author id="{9B1DBF3D-6476-6EF2-A387-6E506121CF64}" name="Valdez, Raul (CIV)" initials="V(" userId="S::raul.valdez@nps.edu::e14a3bb1-344e-4a9d-b9f8-7ea3d4484f2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9798CE-116A-473F-96F4-3B59A494D7FA}" v="60" dt="2025-04-24T23:18:29.62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52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2.xml"/></Relationships>
</file>

<file path=ppt/comments/modernComment_14B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BA9E1F7-EEED-4CA3-9C18-0A3FCF468F4D}" authorId="{B53A7F13-E7F6-F05A-4C9C-10EF7619EE21}" created="2024-04-09T19:40:54.95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331"/>
      <ac:spMk id="4" creationId="{00000000-0000-0000-0000-000000000000}"/>
    </ac:deMkLst>
    <p188:replyLst>
      <p188:reply id="{5AC349E2-D88B-4D79-A955-3F94458FA454}" authorId="{B53A7F13-E7F6-F05A-4C9C-10EF7619EE21}" created="2024-04-09T19:42:06.175">
        <p188:txBody>
          <a:bodyPr/>
          <a:lstStyle/>
          <a:p>
            <a:r>
              <a:rPr lang="en-US"/>
              <a:t>this link goes to the main page not to the list of safety office personnel.</a:t>
            </a:r>
          </a:p>
        </p188:txBody>
      </p188:reply>
      <p188:reply id="{C80F7201-1CC0-4944-BD48-919CE36A0C34}" authorId="{9B1DBF3D-6476-6EF2-A387-6E506121CF64}" created="2024-04-09T22:52:01.284">
        <p188:txBody>
          <a:bodyPr/>
          <a:lstStyle/>
          <a:p>
            <a:r>
              <a:rPr lang="en-US"/>
              <a:t>Remove list of personnel or keep it and add a QR Code?
</a:t>
            </a:r>
          </a:p>
        </p188:txBody>
      </p188:reply>
      <p188:reply id="{376C83D8-AFC2-4BDE-8B03-4AF5930AA11E}" authorId="{9B1DBF3D-6476-6EF2-A387-6E506121CF64}" created="2024-04-09T22:56:29.847">
        <p188:txBody>
          <a:bodyPr/>
          <a:lstStyle/>
          <a:p>
            <a:r>
              <a:rPr lang="en-US"/>
              <a:t>Ok, Added QR Code</a:t>
            </a:r>
          </a:p>
        </p188:txBody>
      </p188:reply>
    </p188:replyLst>
    <p188:txBody>
      <a:bodyPr/>
      <a:lstStyle/>
      <a:p>
        <a:r>
          <a:rPr lang="en-US"/>
          <a:t>QR Code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7D9A0-F0FB-4B01-9805-E23D77F17D20}" type="datetimeFigureOut">
              <a:rPr lang="en-US" smtClean="0"/>
              <a:t>5/27/2025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03059-0907-429C-B4E3-0D95F0E8A8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31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03059-0907-429C-B4E3-0D95F0E8A82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68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8369" y="2476409"/>
            <a:ext cx="6767260" cy="1825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1336" y="4572"/>
            <a:ext cx="9101315" cy="68473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64534" y="1258923"/>
            <a:ext cx="3267075" cy="4414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1"/>
          <p:cNvSpPr>
            <a:spLocks noChangeShapeType="1"/>
          </p:cNvSpPr>
          <p:nvPr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 userDrawn="1"/>
        </p:nvGrpSpPr>
        <p:grpSpPr bwMode="auto">
          <a:xfrm>
            <a:off x="1522413" y="3276600"/>
            <a:ext cx="6477000" cy="76200"/>
            <a:chOff x="144" y="1680"/>
            <a:chExt cx="5424" cy="144"/>
          </a:xfrm>
        </p:grpSpPr>
        <p:sp>
          <p:nvSpPr>
            <p:cNvPr id="6" name="Rectangle 16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7" name="Rectangle 17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8" name="Rectangle 18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sp>
        <p:nvSpPr>
          <p:cNvPr id="9" name="Line 21"/>
          <p:cNvSpPr>
            <a:spLocks noChangeShapeType="1"/>
          </p:cNvSpPr>
          <p:nvPr userDrawn="1"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pic>
        <p:nvPicPr>
          <p:cNvPr id="10" name="Picture 25" descr="D:\Documents and Settings\scott.f.thompson\Desktop\Naval_Postgraduate_Schoo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88" y="38100"/>
            <a:ext cx="2232025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3"/>
          <p:cNvSpPr txBox="1">
            <a:spLocks noChangeArrowheads="1"/>
          </p:cNvSpPr>
          <p:nvPr userDrawn="1"/>
        </p:nvSpPr>
        <p:spPr bwMode="auto">
          <a:xfrm>
            <a:off x="7739063" y="6567488"/>
            <a:ext cx="1113959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i="1" baseline="0" dirty="0">
                <a:solidFill>
                  <a:srgbClr val="000066"/>
                </a:solidFill>
              </a:rPr>
              <a:t>May 2021 v.5</a:t>
            </a:r>
            <a:endParaRPr lang="en-US" altLang="en-US" sz="1200" b="1" i="1" dirty="0">
              <a:solidFill>
                <a:srgbClr val="000066"/>
              </a:solidFill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4038600" y="6553200"/>
            <a:ext cx="1320800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dirty="0">
                <a:solidFill>
                  <a:srgbClr val="008000"/>
                </a:solidFill>
              </a:rPr>
              <a:t>UNCLASSIFIED</a:t>
            </a:r>
          </a:p>
        </p:txBody>
      </p:sp>
      <p:pic>
        <p:nvPicPr>
          <p:cNvPr id="13" name="Picture 29" descr="600px-united_states_department_of_the_navy_seal_sv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52388"/>
            <a:ext cx="172561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4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85011" y="1733741"/>
            <a:ext cx="6553200" cy="1447800"/>
          </a:xfrm>
        </p:spPr>
        <p:txBody>
          <a:bodyPr/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54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429000"/>
            <a:ext cx="64770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fld id="{71F2E5DB-F8D9-455C-B6B6-F0096EFCD6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561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1"/>
          <p:cNvSpPr>
            <a:spLocks noChangeShapeType="1"/>
          </p:cNvSpPr>
          <p:nvPr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 userDrawn="1"/>
        </p:nvGrpSpPr>
        <p:grpSpPr bwMode="auto">
          <a:xfrm>
            <a:off x="1522413" y="3276600"/>
            <a:ext cx="6477000" cy="76200"/>
            <a:chOff x="144" y="1680"/>
            <a:chExt cx="5424" cy="144"/>
          </a:xfrm>
        </p:grpSpPr>
        <p:sp>
          <p:nvSpPr>
            <p:cNvPr id="6" name="Rectangle 16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7" name="Rectangle 17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8" name="Rectangle 18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sp>
        <p:nvSpPr>
          <p:cNvPr id="9" name="Line 21"/>
          <p:cNvSpPr>
            <a:spLocks noChangeShapeType="1"/>
          </p:cNvSpPr>
          <p:nvPr userDrawn="1"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pic>
        <p:nvPicPr>
          <p:cNvPr id="10" name="Picture 25" descr="D:\Documents and Settings\scott.f.thompson\Desktop\Naval_Postgraduate_Schoo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88" y="38100"/>
            <a:ext cx="2232025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3"/>
          <p:cNvSpPr txBox="1">
            <a:spLocks noChangeArrowheads="1"/>
          </p:cNvSpPr>
          <p:nvPr userDrawn="1"/>
        </p:nvSpPr>
        <p:spPr bwMode="auto">
          <a:xfrm>
            <a:off x="7739063" y="6567488"/>
            <a:ext cx="1072281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i="1" baseline="0" dirty="0">
                <a:solidFill>
                  <a:srgbClr val="000066"/>
                </a:solidFill>
              </a:rPr>
              <a:t>Oct 2018 v.5</a:t>
            </a:r>
            <a:endParaRPr lang="en-US" altLang="en-US" sz="1200" b="1" i="1" dirty="0">
              <a:solidFill>
                <a:srgbClr val="000066"/>
              </a:solidFill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4038600" y="6553200"/>
            <a:ext cx="1320800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dirty="0">
                <a:solidFill>
                  <a:srgbClr val="008000"/>
                </a:solidFill>
              </a:rPr>
              <a:t>UNCLASSIFIED</a:t>
            </a:r>
          </a:p>
        </p:txBody>
      </p:sp>
      <p:pic>
        <p:nvPicPr>
          <p:cNvPr id="13" name="Picture 29" descr="600px-united_states_department_of_the_navy_seal_svg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52388"/>
            <a:ext cx="172561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4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85011" y="1733741"/>
            <a:ext cx="6553200" cy="1447800"/>
          </a:xfrm>
        </p:spPr>
        <p:txBody>
          <a:bodyPr/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54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429000"/>
            <a:ext cx="6477000" cy="2362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fld id="{71F2E5DB-F8D9-455C-B6B6-F0096EFCD6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501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4651" y="110744"/>
            <a:ext cx="8374697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3714" y="1258700"/>
            <a:ext cx="8116570" cy="4252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-152400"/>
            <a:ext cx="65532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Slide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30580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5334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22238" y="6529388"/>
            <a:ext cx="838200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fld id="{12070127-2F06-4486-A32C-B4ABCAC6C4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grpSp>
        <p:nvGrpSpPr>
          <p:cNvPr id="1030" name="Group 9"/>
          <p:cNvGrpSpPr>
            <a:grpSpLocks/>
          </p:cNvGrpSpPr>
          <p:nvPr/>
        </p:nvGrpSpPr>
        <p:grpSpPr bwMode="auto">
          <a:xfrm>
            <a:off x="228600" y="1066800"/>
            <a:ext cx="8610600" cy="76200"/>
            <a:chOff x="144" y="1680"/>
            <a:chExt cx="5424" cy="144"/>
          </a:xfrm>
        </p:grpSpPr>
        <p:sp>
          <p:nvSpPr>
            <p:cNvPr id="1040" name="Rectangle 10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41" name="Rectangle 11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42" name="Rectangle 12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sp>
        <p:nvSpPr>
          <p:cNvPr id="1032" name="Text Box 13"/>
          <p:cNvSpPr txBox="1">
            <a:spLocks noChangeArrowheads="1"/>
          </p:cNvSpPr>
          <p:nvPr/>
        </p:nvSpPr>
        <p:spPr bwMode="auto">
          <a:xfrm>
            <a:off x="7726363" y="6548438"/>
            <a:ext cx="1113959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i="1" dirty="0">
                <a:solidFill>
                  <a:srgbClr val="000066"/>
                </a:solidFill>
              </a:rPr>
              <a:t>May 2021 v.5</a:t>
            </a:r>
          </a:p>
        </p:txBody>
      </p:sp>
      <p:sp>
        <p:nvSpPr>
          <p:cNvPr id="1033" name="Text Box 14"/>
          <p:cNvSpPr txBox="1">
            <a:spLocks noChangeArrowheads="1"/>
          </p:cNvSpPr>
          <p:nvPr/>
        </p:nvSpPr>
        <p:spPr bwMode="auto">
          <a:xfrm>
            <a:off x="4038600" y="6562725"/>
            <a:ext cx="1320800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dirty="0">
                <a:solidFill>
                  <a:srgbClr val="008000"/>
                </a:solidFill>
              </a:rPr>
              <a:t>UNCLASSIFIED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28600" y="1066800"/>
            <a:ext cx="8610600" cy="76200"/>
            <a:chOff x="144" y="1680"/>
            <a:chExt cx="5424" cy="144"/>
          </a:xfrm>
        </p:grpSpPr>
        <p:sp>
          <p:nvSpPr>
            <p:cNvPr id="1037" name="Rectangle 19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38" name="Rectangle 20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39" name="Rectangle 21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pic>
        <p:nvPicPr>
          <p:cNvPr id="1034" name="Picture 18" descr="600px-united_states_department_of_the_navy_seal_sv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66675"/>
            <a:ext cx="92868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5" descr="D:\Documents and Settings\scott.f.thompson\Desktop\Naval_Postgraduate_Schoo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800" y="103188"/>
            <a:ext cx="13096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2422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Font typeface="Wingdings" pitchFamily="2" charset="2"/>
        <a:buChar char="Ø"/>
        <a:defRPr sz="20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Font typeface="Arial" charset="0"/>
        <a:buChar char="–"/>
        <a:defRPr>
          <a:solidFill>
            <a:srgbClr val="000066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-152400"/>
            <a:ext cx="65532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Slide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30580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5334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22238" y="6529388"/>
            <a:ext cx="838200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fld id="{12070127-2F06-4486-A32C-B4ABCAC6C4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581400" y="6400800"/>
            <a:ext cx="2438400" cy="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 dirty="0">
              <a:solidFill>
                <a:srgbClr val="000099"/>
              </a:solidFill>
            </a:endParaRPr>
          </a:p>
        </p:txBody>
      </p:sp>
      <p:grpSp>
        <p:nvGrpSpPr>
          <p:cNvPr id="1030" name="Group 9"/>
          <p:cNvGrpSpPr>
            <a:grpSpLocks/>
          </p:cNvGrpSpPr>
          <p:nvPr/>
        </p:nvGrpSpPr>
        <p:grpSpPr bwMode="auto">
          <a:xfrm>
            <a:off x="228600" y="1066800"/>
            <a:ext cx="8610600" cy="76200"/>
            <a:chOff x="144" y="1680"/>
            <a:chExt cx="5424" cy="144"/>
          </a:xfrm>
        </p:grpSpPr>
        <p:sp>
          <p:nvSpPr>
            <p:cNvPr id="1040" name="Rectangle 10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41" name="Rectangle 11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42" name="Rectangle 12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sp>
        <p:nvSpPr>
          <p:cNvPr id="1032" name="Text Box 13"/>
          <p:cNvSpPr txBox="1">
            <a:spLocks noChangeArrowheads="1"/>
          </p:cNvSpPr>
          <p:nvPr/>
        </p:nvSpPr>
        <p:spPr bwMode="auto">
          <a:xfrm>
            <a:off x="7726363" y="6548438"/>
            <a:ext cx="1072281" cy="27699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i="1" dirty="0">
                <a:solidFill>
                  <a:srgbClr val="000066"/>
                </a:solidFill>
              </a:rPr>
              <a:t>Oct 2018 v.5</a:t>
            </a:r>
          </a:p>
        </p:txBody>
      </p:sp>
      <p:sp>
        <p:nvSpPr>
          <p:cNvPr id="1033" name="Text Box 14"/>
          <p:cNvSpPr txBox="1">
            <a:spLocks noChangeArrowheads="1"/>
          </p:cNvSpPr>
          <p:nvPr/>
        </p:nvSpPr>
        <p:spPr bwMode="auto">
          <a:xfrm>
            <a:off x="4038600" y="6562725"/>
            <a:ext cx="1320800" cy="2762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b="1" dirty="0">
                <a:solidFill>
                  <a:srgbClr val="008000"/>
                </a:solidFill>
              </a:rPr>
              <a:t>UNCLASSIFIED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28600" y="1066800"/>
            <a:ext cx="8610600" cy="76200"/>
            <a:chOff x="144" y="1680"/>
            <a:chExt cx="5424" cy="144"/>
          </a:xfrm>
        </p:grpSpPr>
        <p:sp>
          <p:nvSpPr>
            <p:cNvPr id="1037" name="Rectangle 19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38" name="Rectangle 20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rgbClr val="B8950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  <p:sp>
          <p:nvSpPr>
            <p:cNvPr id="1039" name="Rectangle 21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000099"/>
                </a:solidFill>
              </a:endParaRPr>
            </a:p>
          </p:txBody>
        </p:sp>
      </p:grpSp>
      <p:pic>
        <p:nvPicPr>
          <p:cNvPr id="1034" name="Picture 18" descr="600px-united_states_department_of_the_navy_seal_sv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66675"/>
            <a:ext cx="92868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5" descr="D:\Documents and Settings\scott.f.thompson\Desktop\Naval_Postgraduate_Schoo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800" y="103188"/>
            <a:ext cx="13096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30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Font typeface="Wingdings" pitchFamily="2" charset="2"/>
        <a:buChar char="Ø"/>
        <a:defRPr sz="20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Font typeface="Arial" charset="0"/>
        <a:buChar char="–"/>
        <a:defRPr>
          <a:solidFill>
            <a:srgbClr val="000066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0066"/>
        </a:buClr>
        <a:buChar char="•"/>
        <a:defRPr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microsoft.com/office/2018/10/relationships/comments" Target="../comments/modernComment_14B_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hyperlink" Target="mailto:safety@nps.edu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y.nps.edu/web/safety/mishap-reporting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afety@nps.edu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19" y="2823463"/>
            <a:ext cx="9287916" cy="1012457"/>
          </a:xfrm>
          <a:prstGeom prst="rect">
            <a:avLst/>
          </a:prstGeom>
        </p:spPr>
        <p:txBody>
          <a:bodyPr vert="horz" wrap="square" lIns="0" tIns="37465" rIns="0" bIns="0" rtlCol="0" anchor="t">
            <a:spAutoFit/>
          </a:bodyPr>
          <a:lstStyle/>
          <a:p>
            <a:pPr marL="12700" marR="5080" indent="537845" algn="ctr">
              <a:lnSpc>
                <a:spcPts val="3760"/>
              </a:lnSpc>
              <a:spcBef>
                <a:spcPts val="295"/>
              </a:spcBef>
            </a:pPr>
            <a:r>
              <a:rPr dirty="0"/>
              <a:t>DIRECTORATE </a:t>
            </a:r>
            <a:r>
              <a:rPr lang="en-US" dirty="0"/>
              <a:t>FOR SAFETY, </a:t>
            </a:r>
            <a:r>
              <a:rPr dirty="0"/>
              <a:t> </a:t>
            </a:r>
            <a:br>
              <a:rPr lang="en-US" dirty="0"/>
            </a:br>
            <a:r>
              <a:rPr dirty="0"/>
              <a:t>HEALTH</a:t>
            </a:r>
            <a:r>
              <a:rPr lang="en-US" dirty="0"/>
              <a:t>,</a:t>
            </a:r>
            <a:r>
              <a:rPr dirty="0"/>
              <a:t> AND</a:t>
            </a:r>
            <a:r>
              <a:rPr spc="-100" dirty="0"/>
              <a:t> </a:t>
            </a:r>
            <a:r>
              <a:rPr dirty="0"/>
              <a:t>ENVIRONMENTAL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30473" y="110744"/>
            <a:ext cx="1625796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Training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842069-EF69-E170-7B58-AA7D75F40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610" y="4500016"/>
            <a:ext cx="2596006" cy="19173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52FE12-D9EF-E601-7D30-0F918B30B070}"/>
              </a:ext>
            </a:extLst>
          </p:cNvPr>
          <p:cNvSpPr txBox="1"/>
          <p:nvPr/>
        </p:nvSpPr>
        <p:spPr>
          <a:xfrm>
            <a:off x="634609" y="1616094"/>
            <a:ext cx="53386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Training</a:t>
            </a:r>
            <a:r>
              <a:rPr lang="en-US" dirty="0"/>
              <a:t>: 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Mandatory ORM Training (NEL)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RF Training (As Needed)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Ergonomics Training (Waypoints)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Hazardous Materials (Navy Safety Center)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Fall Protection (As Needed)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Recreational Off Duty Training (Safety Website)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LOTO / Hazardous Energy (As Needed)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Traffic and Motorcycle Safety (Safety Website)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2F0517-1703-0191-1CCC-6DDAA51BD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0693" y="1140852"/>
            <a:ext cx="3935576" cy="13570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EA2CAC-9D11-372E-BF4F-A73D44AC01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9870" y="3014340"/>
            <a:ext cx="2021205" cy="13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08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3339" y="89916"/>
            <a:ext cx="923543" cy="6598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10691" y="110744"/>
            <a:ext cx="6349514" cy="4898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dirty="0"/>
              <a:t>Personal Protective</a:t>
            </a:r>
            <a:r>
              <a:rPr sz="3100" spc="-110" dirty="0"/>
              <a:t> </a:t>
            </a:r>
            <a:r>
              <a:rPr sz="3100" spc="-5" dirty="0"/>
              <a:t>Equipment</a:t>
            </a:r>
            <a:r>
              <a:rPr lang="en-US" sz="3100" spc="-5" dirty="0"/>
              <a:t> - PPE</a:t>
            </a:r>
            <a:endParaRPr sz="3100" spc="-5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27855F-6E54-64D0-E1A6-A4AB921D9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20" y="875155"/>
            <a:ext cx="1977171" cy="2041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BDF480-DC43-5608-4116-856C18417609}"/>
              </a:ext>
            </a:extLst>
          </p:cNvPr>
          <p:cNvSpPr txBox="1"/>
          <p:nvPr/>
        </p:nvSpPr>
        <p:spPr>
          <a:xfrm>
            <a:off x="595745" y="3070038"/>
            <a:ext cx="56861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Know your PPE: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Types of PPE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Risk Assessment Selection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Proper Usage and Fit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Maintenance and Replacement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Regulatory Compliance and Standards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F59BD5-7F1B-C955-5A09-3F289F6652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502" y="1259342"/>
            <a:ext cx="4538739" cy="398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41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5919086-CDA8-626A-A33A-4FD26B149797}"/>
              </a:ext>
            </a:extLst>
          </p:cNvPr>
          <p:cNvSpPr/>
          <p:nvPr/>
        </p:nvSpPr>
        <p:spPr>
          <a:xfrm>
            <a:off x="7537" y="-35927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B373C-19AA-A055-2B8E-CF3EDF08C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57" y="1234050"/>
            <a:ext cx="2982576" cy="1363548"/>
          </a:xfrm>
        </p:spPr>
        <p:txBody>
          <a:bodyPr>
            <a:norm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Guidance / Requirements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855787-A36C-0E23-6EF0-3ED488834A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58" r="16967" b="1"/>
          <a:stretch/>
        </p:blipFill>
        <p:spPr>
          <a:xfrm>
            <a:off x="335280" y="2977303"/>
            <a:ext cx="3089053" cy="302344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AC6BE-8D45-C9FC-77BE-D4F6C4CEC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0839" y="904802"/>
            <a:ext cx="5808598" cy="3693754"/>
          </a:xfrm>
        </p:spPr>
        <p:txBody>
          <a:bodyPr anchor="ctr">
            <a:normAutofit/>
          </a:bodyPr>
          <a:lstStyle/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Requirements to get on base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License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BRC Training Cert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PPE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Registration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dirty="0"/>
              <a:t>Insurance</a:t>
            </a:r>
          </a:p>
          <a:p>
            <a:pPr lvl="2"/>
            <a:endParaRPr lang="en-US" sz="975" dirty="0"/>
          </a:p>
          <a:p>
            <a:endParaRPr lang="en-US" sz="1275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4F1EDD-6896-3DAB-FB94-A183C1789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669" y="4209812"/>
            <a:ext cx="1915512" cy="1915512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569C07B6-CB64-1C44-AE6B-A24C41EB4793}"/>
              </a:ext>
            </a:extLst>
          </p:cNvPr>
          <p:cNvSpPr txBox="1">
            <a:spLocks/>
          </p:cNvSpPr>
          <p:nvPr/>
        </p:nvSpPr>
        <p:spPr>
          <a:xfrm>
            <a:off x="5425440" y="110744"/>
            <a:ext cx="333082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-5" dirty="0"/>
              <a:t>Motorcycle Safety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7BF6C-76E3-60F4-BCFB-65BF37F1D0A9}"/>
              </a:ext>
            </a:extLst>
          </p:cNvPr>
          <p:cNvSpPr txBox="1"/>
          <p:nvPr/>
        </p:nvSpPr>
        <p:spPr>
          <a:xfrm>
            <a:off x="4892040" y="3840480"/>
            <a:ext cx="3322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Motorcycle Training Information</a:t>
            </a:r>
          </a:p>
        </p:txBody>
      </p:sp>
    </p:spTree>
    <p:extLst>
      <p:ext uri="{BB962C8B-B14F-4D97-AF65-F5344CB8AC3E}">
        <p14:creationId xmlns:p14="http://schemas.microsoft.com/office/powerpoint/2010/main" val="2449821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66FD6-DAE6-46D8-5D64-BD4246A4F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14754BA-1971-6317-AF63-1EF53C8E1753}"/>
              </a:ext>
            </a:extLst>
          </p:cNvPr>
          <p:cNvSpPr/>
          <p:nvPr/>
        </p:nvSpPr>
        <p:spPr>
          <a:xfrm>
            <a:off x="7537" y="-35927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F5434D-717F-49D7-C4A7-05BAC549F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525" y="859146"/>
            <a:ext cx="2525378" cy="1363548"/>
          </a:xfrm>
        </p:spPr>
        <p:txBody>
          <a:bodyPr>
            <a:normAutofit/>
          </a:bodyPr>
          <a:lstStyle/>
          <a:p>
            <a:pPr algn="ctr"/>
            <a:br>
              <a:rPr lang="en-US" sz="24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24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DBIDS</a:t>
            </a:r>
            <a:endParaRPr lang="en-US" sz="21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FB8651-2C34-85EC-0E33-E84A8FE317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735" r="32217" b="1"/>
          <a:stretch/>
        </p:blipFill>
        <p:spPr>
          <a:xfrm>
            <a:off x="3309313" y="933032"/>
            <a:ext cx="5727572" cy="121097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FD3F50-D332-7674-3174-6C75E047C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905" y="2144002"/>
            <a:ext cx="8116570" cy="5170646"/>
          </a:xfrm>
        </p:spPr>
        <p:txBody>
          <a:bodyPr/>
          <a:lstStyle/>
          <a:p>
            <a:pPr marR="0"/>
            <a:r>
              <a:rPr lang="en-US" sz="1600" b="1" u="sng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Beginning May 1, 2025</a:t>
            </a:r>
            <a:endParaRPr lang="en-US" sz="16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28600" marR="0" indent="-228600">
              <a:buAutoNum type="arabicPeriod"/>
            </a:pPr>
            <a:endParaRPr lang="en-US" sz="1600" dirty="0">
              <a:solidFill>
                <a:schemeClr val="tx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600" baseline="300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en-US" sz="16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>
              <a:buNone/>
            </a:pPr>
            <a:r>
              <a:rPr lang="en-US" sz="1600" b="1" u="sng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MOTORCYCLE DBIDS CARD REQUIREMENT </a:t>
            </a:r>
            <a:endParaRPr lang="en-US" sz="16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All DoD-affiliated motorcycle riders (Active-Duty Service Members and DoD Civilians) assigned to the NSA Monterey installation must present a motorcycle-specific DBIDS card at the installation Entry Control Point (ECP).</a:t>
            </a: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6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To obtain the DBIDS card, riders must go to the NSA Monterey Visitor Control Cetner and show registration, insurance, a valid motorcycle-endorsed driver’s license, CAC, </a:t>
            </a:r>
            <a:r>
              <a:rPr lang="en-US" sz="1600" b="0" u="sng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and for Active Duty Service Members</a:t>
            </a:r>
            <a:r>
              <a:rPr lang="en-US" sz="1600" b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a Motorcycle Safety Training Certificate</a:t>
            </a:r>
            <a:r>
              <a:rPr lang="en-US" sz="16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.</a:t>
            </a:r>
            <a:endParaRPr lang="en-US" sz="16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6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>
              <a:buNone/>
            </a:pPr>
            <a:r>
              <a:rPr lang="en-US" sz="16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DBIDS Card Expiration:</a:t>
            </a: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For military riders, the expiration will align with the CAC or Motorcycle Safety Training Certificate.</a:t>
            </a:r>
            <a:endParaRPr lang="en-US" sz="1600" b="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600" dirty="0">
              <a:solidFill>
                <a:schemeClr val="tx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For others, the expiration will match either the CAC or motorcycle-endorsed driver’s license, whichever expires first.</a:t>
            </a:r>
            <a:endParaRPr lang="en-US" sz="1600" b="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0B68432B-C7CF-4394-386B-8CE12E93E21E}"/>
              </a:ext>
            </a:extLst>
          </p:cNvPr>
          <p:cNvSpPr txBox="1">
            <a:spLocks/>
          </p:cNvSpPr>
          <p:nvPr/>
        </p:nvSpPr>
        <p:spPr>
          <a:xfrm>
            <a:off x="5425440" y="110744"/>
            <a:ext cx="333082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spc="-5" dirty="0"/>
              <a:t>Motorcycle Safety</a:t>
            </a:r>
          </a:p>
        </p:txBody>
      </p:sp>
    </p:spTree>
    <p:extLst>
      <p:ext uri="{BB962C8B-B14F-4D97-AF65-F5344CB8AC3E}">
        <p14:creationId xmlns:p14="http://schemas.microsoft.com/office/powerpoint/2010/main" val="613303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B925F85-DD1C-430F-8CDB-00F9B675F326}"/>
              </a:ext>
            </a:extLst>
          </p:cNvPr>
          <p:cNvSpPr/>
          <p:nvPr/>
        </p:nvSpPr>
        <p:spPr>
          <a:xfrm>
            <a:off x="1" y="1525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50" name="Text Box 5">
            <a:extLst>
              <a:ext uri="{FF2B5EF4-FFF2-40B4-BE49-F238E27FC236}">
                <a16:creationId xmlns:a16="http://schemas.microsoft.com/office/drawing/2014/main" id="{4A52A150-C441-6B1E-88AA-A303F24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304" y="1008530"/>
            <a:ext cx="1189998" cy="45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422" tIns="33711" rIns="67422" bIns="33711"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26" b="1" dirty="0"/>
              <a:t>Mirrors  mounted on each side </a:t>
            </a:r>
          </a:p>
          <a:p>
            <a:r>
              <a:rPr lang="en-US" altLang="en-US" sz="860" b="1" dirty="0"/>
              <a:t> </a:t>
            </a:r>
            <a:endParaRPr lang="en-US" altLang="en-US" sz="860" dirty="0"/>
          </a:p>
        </p:txBody>
      </p:sp>
      <p:pic>
        <p:nvPicPr>
          <p:cNvPr id="2051" name="Picture 4" descr="Motorcycle PPE pix">
            <a:extLst>
              <a:ext uri="{FF2B5EF4-FFF2-40B4-BE49-F238E27FC236}">
                <a16:creationId xmlns:a16="http://schemas.microsoft.com/office/drawing/2014/main" id="{540EE2EE-774C-3DD2-C02C-54287B680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530" y="1570575"/>
            <a:ext cx="4840941" cy="3724205"/>
          </a:xfrm>
          <a:prstGeom prst="rect">
            <a:avLst/>
          </a:prstGeom>
          <a:noFill/>
          <a:ln w="19050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2" name="Rectangle 8">
            <a:extLst>
              <a:ext uri="{FF2B5EF4-FFF2-40B4-BE49-F238E27FC236}">
                <a16:creationId xmlns:a16="http://schemas.microsoft.com/office/drawing/2014/main" id="{09B4B6C0-28A6-6708-6B05-AD57F6888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9302" y="1058956"/>
            <a:ext cx="2647391" cy="58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/>
              <a:t>Eye protection (not glasses):                 ANSI-approved safety glasses accepted</a:t>
            </a:r>
            <a:endParaRPr lang="en-US" altLang="en-US" sz="926" dirty="0"/>
          </a:p>
          <a:p>
            <a:r>
              <a:rPr lang="en-US" altLang="en-US" sz="1324" dirty="0"/>
              <a:t> </a:t>
            </a:r>
          </a:p>
        </p:txBody>
      </p:sp>
      <p:sp>
        <p:nvSpPr>
          <p:cNvPr id="2053" name="Line 9">
            <a:extLst>
              <a:ext uri="{FF2B5EF4-FFF2-40B4-BE49-F238E27FC236}">
                <a16:creationId xmlns:a16="http://schemas.microsoft.com/office/drawing/2014/main" id="{E547FCE7-7A0C-1DB9-49FB-3467C4BF3AA7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2630581" y="1084170"/>
            <a:ext cx="1008530" cy="1764926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54" name="Line 10">
            <a:extLst>
              <a:ext uri="{FF2B5EF4-FFF2-40B4-BE49-F238E27FC236}">
                <a16:creationId xmlns:a16="http://schemas.microsoft.com/office/drawing/2014/main" id="{F61638B1-C1DB-3D81-59FD-B9B00C620C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8780" y="1916206"/>
            <a:ext cx="655544" cy="857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55" name="Line 11">
            <a:extLst>
              <a:ext uri="{FF2B5EF4-FFF2-40B4-BE49-F238E27FC236}">
                <a16:creationId xmlns:a16="http://schemas.microsoft.com/office/drawing/2014/main" id="{1A7A0609-497E-90E1-BEE4-76BCB3D41F82}"/>
              </a:ext>
            </a:extLst>
          </p:cNvPr>
          <p:cNvSpPr>
            <a:spLocks noChangeShapeType="1"/>
          </p:cNvSpPr>
          <p:nvPr/>
        </p:nvSpPr>
        <p:spPr bwMode="auto">
          <a:xfrm rot="18140849" flipH="1">
            <a:off x="4183296" y="1145102"/>
            <a:ext cx="11557" cy="1251207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56" name="Rectangle 12">
            <a:extLst>
              <a:ext uri="{FF2B5EF4-FFF2-40B4-BE49-F238E27FC236}">
                <a16:creationId xmlns:a16="http://schemas.microsoft.com/office/drawing/2014/main" id="{C1BE00B9-A345-BB06-E119-5914D257E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7544" y="971510"/>
            <a:ext cx="1714500" cy="5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/>
              <a:t>Helmet must meet DOT or Snell standards. with 3/4 to 1 inch of foam padding</a:t>
            </a:r>
            <a:endParaRPr lang="en-US" altLang="en-US" sz="926" dirty="0"/>
          </a:p>
          <a:p>
            <a:pPr algn="ctr"/>
            <a:r>
              <a:rPr lang="en-US" altLang="en-US" sz="926" dirty="0"/>
              <a:t> </a:t>
            </a:r>
          </a:p>
        </p:txBody>
      </p:sp>
      <p:sp>
        <p:nvSpPr>
          <p:cNvPr id="2057" name="Line 13">
            <a:extLst>
              <a:ext uri="{FF2B5EF4-FFF2-40B4-BE49-F238E27FC236}">
                <a16:creationId xmlns:a16="http://schemas.microsoft.com/office/drawing/2014/main" id="{1BD95231-3510-5C30-65D3-729DFB69A4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7544" y="1361515"/>
            <a:ext cx="579905" cy="453839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58" name="Text Box 14">
            <a:extLst>
              <a:ext uri="{FF2B5EF4-FFF2-40B4-BE49-F238E27FC236}">
                <a16:creationId xmlns:a16="http://schemas.microsoft.com/office/drawing/2014/main" id="{1326BA97-2B2E-13D3-80DE-7009222BE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5690" y="1764926"/>
            <a:ext cx="2078310" cy="1260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Reflective Vest for</a:t>
            </a:r>
          </a:p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NBSD &amp; NBC at all times</a:t>
            </a:r>
          </a:p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All other Bases require reflective material at night   </a:t>
            </a:r>
          </a:p>
          <a:p>
            <a:pPr algn="ctr"/>
            <a:endParaRPr lang="en-US" altLang="en-US" sz="926" b="1" dirty="0">
              <a:solidFill>
                <a:srgbClr val="000000"/>
              </a:solidFill>
            </a:endParaRPr>
          </a:p>
          <a:p>
            <a:pPr algn="ctr"/>
            <a:r>
              <a:rPr lang="en-US" altLang="en-US" sz="794" b="1" dirty="0">
                <a:solidFill>
                  <a:srgbClr val="FF3300"/>
                </a:solidFill>
              </a:rPr>
              <a:t>NOTE: CANNOT BE COVERED BY BACKPACKS</a:t>
            </a:r>
          </a:p>
          <a:p>
            <a:endParaRPr lang="en-US" altLang="en-US" sz="794" b="1" dirty="0">
              <a:solidFill>
                <a:srgbClr val="000000"/>
              </a:solidFill>
            </a:endParaRPr>
          </a:p>
          <a:p>
            <a:endParaRPr lang="en-US" altLang="en-US" sz="1324" dirty="0"/>
          </a:p>
        </p:txBody>
      </p:sp>
      <p:sp>
        <p:nvSpPr>
          <p:cNvPr id="2059" name="Line 15">
            <a:extLst>
              <a:ext uri="{FF2B5EF4-FFF2-40B4-BE49-F238E27FC236}">
                <a16:creationId xmlns:a16="http://schemas.microsoft.com/office/drawing/2014/main" id="{2AC8553E-4B8B-FFEB-6050-7608CA0DBB07}"/>
              </a:ext>
            </a:extLst>
          </p:cNvPr>
          <p:cNvSpPr>
            <a:spLocks noChangeShapeType="1"/>
          </p:cNvSpPr>
          <p:nvPr/>
        </p:nvSpPr>
        <p:spPr bwMode="auto">
          <a:xfrm rot="1145643" flipH="1">
            <a:off x="5541092" y="2096032"/>
            <a:ext cx="1435661" cy="954154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60" name="Text Box 16">
            <a:extLst>
              <a:ext uri="{FF2B5EF4-FFF2-40B4-BE49-F238E27FC236}">
                <a16:creationId xmlns:a16="http://schemas.microsoft.com/office/drawing/2014/main" id="{B4F40378-5286-D333-FEC1-493AEF5F9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2470" y="3832412"/>
            <a:ext cx="1191410" cy="95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Long-sleeved shirt or jacket</a:t>
            </a:r>
            <a:endParaRPr lang="en-US" altLang="en-US" sz="926" dirty="0"/>
          </a:p>
        </p:txBody>
      </p:sp>
      <p:sp>
        <p:nvSpPr>
          <p:cNvPr id="2061" name="Freeform 17">
            <a:extLst>
              <a:ext uri="{FF2B5EF4-FFF2-40B4-BE49-F238E27FC236}">
                <a16:creationId xmlns:a16="http://schemas.microsoft.com/office/drawing/2014/main" id="{6DB9F86F-D14B-1CB9-C218-C92C1FD1F21B}"/>
              </a:ext>
            </a:extLst>
          </p:cNvPr>
          <p:cNvSpPr>
            <a:spLocks/>
          </p:cNvSpPr>
          <p:nvPr/>
        </p:nvSpPr>
        <p:spPr bwMode="auto">
          <a:xfrm rot="-272173">
            <a:off x="5026890" y="2666299"/>
            <a:ext cx="2218765" cy="1311089"/>
          </a:xfrm>
          <a:custGeom>
            <a:avLst/>
            <a:gdLst>
              <a:gd name="T0" fmla="*/ 1335176 w 1538655"/>
              <a:gd name="T1" fmla="*/ 739684 h 843915"/>
              <a:gd name="T2" fmla="*/ 1316126 w 1538655"/>
              <a:gd name="T3" fmla="*/ 720634 h 843915"/>
              <a:gd name="T4" fmla="*/ 0 w 1538655"/>
              <a:gd name="T5" fmla="*/ 0 h 843915"/>
              <a:gd name="T6" fmla="*/ 0 60000 65536"/>
              <a:gd name="T7" fmla="*/ 0 60000 65536"/>
              <a:gd name="T8" fmla="*/ 0 60000 65536"/>
              <a:gd name="T9" fmla="*/ 0 w 1538655"/>
              <a:gd name="T10" fmla="*/ 0 h 843915"/>
              <a:gd name="T11" fmla="*/ 1538655 w 1538655"/>
              <a:gd name="T12" fmla="*/ 843915 h 84391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38655" h="843915">
                <a:moveTo>
                  <a:pt x="1335176" y="739684"/>
                </a:moveTo>
                <a:cubicBezTo>
                  <a:pt x="1332001" y="736509"/>
                  <a:pt x="1538655" y="843915"/>
                  <a:pt x="1316126" y="720634"/>
                </a:cubicBezTo>
                <a:cubicBezTo>
                  <a:pt x="1093597" y="597353"/>
                  <a:pt x="219354" y="120106"/>
                  <a:pt x="0" y="0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62" name="Text Box 18">
            <a:extLst>
              <a:ext uri="{FF2B5EF4-FFF2-40B4-BE49-F238E27FC236}">
                <a16:creationId xmlns:a16="http://schemas.microsoft.com/office/drawing/2014/main" id="{30D0FFE1-64A1-C428-81C7-EE9594D1F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6927" y="5496485"/>
            <a:ext cx="806824" cy="302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205" tIns="24205" rIns="24205" bIns="24205"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Long-legged trousers</a:t>
            </a:r>
            <a:endParaRPr lang="en-US" altLang="en-US" sz="926" dirty="0"/>
          </a:p>
        </p:txBody>
      </p:sp>
      <p:sp>
        <p:nvSpPr>
          <p:cNvPr id="2063" name="Line 19">
            <a:extLst>
              <a:ext uri="{FF2B5EF4-FFF2-40B4-BE49-F238E27FC236}">
                <a16:creationId xmlns:a16="http://schemas.microsoft.com/office/drawing/2014/main" id="{81509C37-4284-85B1-3D16-22AF9275081B}"/>
              </a:ext>
            </a:extLst>
          </p:cNvPr>
          <p:cNvSpPr>
            <a:spLocks noChangeShapeType="1"/>
          </p:cNvSpPr>
          <p:nvPr/>
        </p:nvSpPr>
        <p:spPr bwMode="auto">
          <a:xfrm rot="17095292" flipV="1">
            <a:off x="4631357" y="3423223"/>
            <a:ext cx="1229145" cy="2566498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64" name="Text Box 20">
            <a:extLst>
              <a:ext uri="{FF2B5EF4-FFF2-40B4-BE49-F238E27FC236}">
                <a16:creationId xmlns:a16="http://schemas.microsoft.com/office/drawing/2014/main" id="{DCCF8219-9264-A0F4-CF29-4D83C89A2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661" y="5294780"/>
            <a:ext cx="3227296" cy="352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205" tIns="24205" rIns="24205" bIns="24205"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Sturdy footwear --  NO tennis shoes --  Must be </a:t>
            </a:r>
          </a:p>
          <a:p>
            <a:pPr algn="ctr"/>
            <a:r>
              <a:rPr lang="en-US" altLang="en-US" sz="926" b="1" dirty="0">
                <a:solidFill>
                  <a:srgbClr val="000000"/>
                </a:solidFill>
              </a:rPr>
              <a:t>over the ankle and securely fastened</a:t>
            </a:r>
            <a:endParaRPr lang="en-US" altLang="en-US" sz="926" dirty="0"/>
          </a:p>
        </p:txBody>
      </p:sp>
      <p:sp>
        <p:nvSpPr>
          <p:cNvPr id="2065" name="Line 21">
            <a:extLst>
              <a:ext uri="{FF2B5EF4-FFF2-40B4-BE49-F238E27FC236}">
                <a16:creationId xmlns:a16="http://schemas.microsoft.com/office/drawing/2014/main" id="{45CA4E56-98CB-3B8A-48F2-6CD791537B41}"/>
              </a:ext>
            </a:extLst>
          </p:cNvPr>
          <p:cNvSpPr>
            <a:spLocks noChangeShapeType="1"/>
          </p:cNvSpPr>
          <p:nvPr/>
        </p:nvSpPr>
        <p:spPr bwMode="auto">
          <a:xfrm rot="2329222" flipH="1" flipV="1">
            <a:off x="3498337" y="4430177"/>
            <a:ext cx="287851" cy="947597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66" name="Text Box 22">
            <a:extLst>
              <a:ext uri="{FF2B5EF4-FFF2-40B4-BE49-F238E27FC236}">
                <a16:creationId xmlns:a16="http://schemas.microsoft.com/office/drawing/2014/main" id="{E6A1600C-3FD3-EC8E-2D2F-C70832106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70" y="4235824"/>
            <a:ext cx="1317408" cy="80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926"/>
              </a:spcAft>
            </a:pPr>
            <a:r>
              <a:rPr lang="en-US" altLang="en-US" sz="926" b="1" dirty="0">
                <a:solidFill>
                  <a:srgbClr val="000000"/>
                </a:solidFill>
              </a:rPr>
              <a:t>Full-fingered gloves, leather or equivalent</a:t>
            </a:r>
          </a:p>
          <a:p>
            <a:pPr>
              <a:spcAft>
                <a:spcPts val="926"/>
              </a:spcAft>
            </a:pPr>
            <a:r>
              <a:rPr lang="en-US" altLang="en-US" sz="530" b="1" dirty="0">
                <a:solidFill>
                  <a:srgbClr val="000000"/>
                </a:solidFill>
              </a:rPr>
              <a:t> </a:t>
            </a:r>
            <a:endParaRPr lang="en-US" altLang="en-US" sz="1324" dirty="0"/>
          </a:p>
        </p:txBody>
      </p:sp>
      <p:sp>
        <p:nvSpPr>
          <p:cNvPr id="2067" name="Line 23">
            <a:extLst>
              <a:ext uri="{FF2B5EF4-FFF2-40B4-BE49-F238E27FC236}">
                <a16:creationId xmlns:a16="http://schemas.microsoft.com/office/drawing/2014/main" id="{B65C9FE5-E151-44FD-3FA8-3A82032BCDCF}"/>
              </a:ext>
            </a:extLst>
          </p:cNvPr>
          <p:cNvSpPr>
            <a:spLocks noChangeShapeType="1"/>
          </p:cNvSpPr>
          <p:nvPr/>
        </p:nvSpPr>
        <p:spPr bwMode="auto">
          <a:xfrm rot="5400000" flipH="1" flipV="1">
            <a:off x="2201956" y="2622176"/>
            <a:ext cx="1512794" cy="2117912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68" name="Text Box 24">
            <a:extLst>
              <a:ext uri="{FF2B5EF4-FFF2-40B4-BE49-F238E27FC236}">
                <a16:creationId xmlns:a16="http://schemas.microsoft.com/office/drawing/2014/main" id="{48CFDAE6-7E98-E2D3-971E-D2664AEB9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677" y="3227294"/>
            <a:ext cx="1189999" cy="4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926"/>
              </a:spcAft>
            </a:pPr>
            <a:r>
              <a:rPr lang="en-US" altLang="en-US" sz="926" b="1" dirty="0">
                <a:solidFill>
                  <a:srgbClr val="000000"/>
                </a:solidFill>
              </a:rPr>
              <a:t>Headlights on at all  times</a:t>
            </a:r>
            <a:endParaRPr lang="en-US" altLang="en-US" sz="926" dirty="0"/>
          </a:p>
        </p:txBody>
      </p:sp>
      <p:sp>
        <p:nvSpPr>
          <p:cNvPr id="2069" name="Line 25">
            <a:extLst>
              <a:ext uri="{FF2B5EF4-FFF2-40B4-BE49-F238E27FC236}">
                <a16:creationId xmlns:a16="http://schemas.microsoft.com/office/drawing/2014/main" id="{30899818-DC85-66CB-8706-0C2C3946964F}"/>
              </a:ext>
            </a:extLst>
          </p:cNvPr>
          <p:cNvSpPr>
            <a:spLocks noChangeShapeType="1"/>
          </p:cNvSpPr>
          <p:nvPr/>
        </p:nvSpPr>
        <p:spPr bwMode="auto">
          <a:xfrm rot="13119588" flipH="1">
            <a:off x="2086396" y="3047650"/>
            <a:ext cx="772156" cy="642938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191" dirty="0"/>
          </a:p>
        </p:txBody>
      </p:sp>
      <p:sp>
        <p:nvSpPr>
          <p:cNvPr id="2070" name="Text Box 26">
            <a:extLst>
              <a:ext uri="{FF2B5EF4-FFF2-40B4-BE49-F238E27FC236}">
                <a16:creationId xmlns:a16="http://schemas.microsoft.com/office/drawing/2014/main" id="{6E2A66EB-546E-9FED-C085-2627950AB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257" y="5906918"/>
            <a:ext cx="3076015" cy="23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9175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91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926" b="1" dirty="0">
                <a:solidFill>
                  <a:srgbClr val="FF0000"/>
                </a:solidFill>
              </a:rPr>
              <a:t>This meets all OPNAVINST 5100.12H requirements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CC220E5D-09B6-E1F1-DD0D-3FFA2B738F23}"/>
              </a:ext>
            </a:extLst>
          </p:cNvPr>
          <p:cNvSpPr txBox="1">
            <a:spLocks/>
          </p:cNvSpPr>
          <p:nvPr/>
        </p:nvSpPr>
        <p:spPr>
          <a:xfrm>
            <a:off x="2550160" y="152307"/>
            <a:ext cx="618578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3200" kern="0" spc="-5" dirty="0">
                <a:solidFill>
                  <a:schemeClr val="bg1"/>
                </a:solidFill>
              </a:rPr>
              <a:t>Motorcycle Requirements PPE</a:t>
            </a:r>
            <a:endParaRPr lang="en-US" kern="0" spc="-5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9143999" cy="6856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60320" y="110744"/>
            <a:ext cx="6199759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Hazardous Energy</a:t>
            </a:r>
            <a:r>
              <a:rPr sz="3000" spc="-110" dirty="0"/>
              <a:t> </a:t>
            </a:r>
            <a:r>
              <a:rPr sz="3000" dirty="0"/>
              <a:t>Controls</a:t>
            </a:r>
            <a:r>
              <a:rPr lang="en-US" sz="3000" dirty="0"/>
              <a:t> - LOTO</a:t>
            </a:r>
            <a:endParaRPr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9FBCAE-257D-B902-E8DA-16C9CFC69FF6}"/>
              </a:ext>
            </a:extLst>
          </p:cNvPr>
          <p:cNvSpPr txBox="1"/>
          <p:nvPr/>
        </p:nvSpPr>
        <p:spPr>
          <a:xfrm>
            <a:off x="563370" y="1362456"/>
            <a:ext cx="8425182" cy="491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🔒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Energy Isolation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Lockout-Tagout ensures that all energy sources (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electrical, mechanical, hydraulic, etc.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are properly isolated before maintenance or servicing begins.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🏷️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of Lock and Tag Devices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8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Authorized personnel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must apply lockout devices (locks) and tagout devices (tags) to prevent accidental startup or energy release.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👷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Authorized vs. Affected Employees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8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Only trained and authorized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employees are allowed to perform LOTO procedures, while affected employees should be informed about the controls in place.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📋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Written Procedures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Each type of machine or equipment should have a specific, </a:t>
            </a:r>
            <a:r>
              <a:rPr lang="en-US" sz="18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documented LOTO procedure 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detailing how to shut down, isolate, lock, tag, and verify.</a:t>
            </a:r>
          </a:p>
          <a:p>
            <a:pPr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✅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Verification Before Work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After locking and tagging out the equipment, the employee </a:t>
            </a:r>
            <a:r>
              <a:rPr lang="en-US" sz="1800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must verify that all stored energy has been released </a:t>
            </a: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that the equipment cannot operate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4CD2B-8E4B-8876-2869-A41E1E8A4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8892E46-8B89-6B22-E92E-12BD8F0E86DC}"/>
              </a:ext>
            </a:extLst>
          </p:cNvPr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8C28367-8826-4CD1-DC48-62E3F7DD013C}"/>
              </a:ext>
            </a:extLst>
          </p:cNvPr>
          <p:cNvSpPr txBox="1"/>
          <p:nvPr/>
        </p:nvSpPr>
        <p:spPr>
          <a:xfrm>
            <a:off x="535938" y="995485"/>
            <a:ext cx="8333742" cy="4474302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>
              <a:buNone/>
            </a:pPr>
            <a:r>
              <a:rPr lang="en-US" sz="2400" b="1" dirty="0"/>
              <a:t>A Job Hazard Analysis is a systematic process that:</a:t>
            </a:r>
          </a:p>
          <a:p>
            <a:pPr>
              <a:buNone/>
            </a:pPr>
            <a:endParaRPr lang="en-US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Laboratory </a:t>
            </a:r>
            <a:r>
              <a:rPr lang="en-US" sz="2200" u="sng" dirty="0"/>
              <a:t>procedures</a:t>
            </a:r>
            <a:r>
              <a:rPr lang="en-US" sz="2200" dirty="0"/>
              <a:t> and research activities into basic steps (</a:t>
            </a:r>
            <a:r>
              <a:rPr lang="en-US" sz="2200" u="sng" dirty="0"/>
              <a:t>SOP</a:t>
            </a:r>
            <a:r>
              <a:rPr lang="en-US" sz="2200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</a:t>
            </a:r>
            <a:r>
              <a:rPr lang="en-US" sz="2200" u="sng" dirty="0"/>
              <a:t>Identifies</a:t>
            </a:r>
            <a:r>
              <a:rPr lang="en-US" sz="2200" dirty="0"/>
              <a:t> potential chemical, biological, physical, &amp; ergonomic </a:t>
            </a:r>
            <a:r>
              <a:rPr lang="en-US" sz="2200" u="sng" dirty="0"/>
              <a:t>hazards</a:t>
            </a:r>
            <a:r>
              <a:rPr lang="en-US" sz="2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Establishes </a:t>
            </a:r>
            <a:r>
              <a:rPr lang="en-US" sz="2200" u="sng" dirty="0"/>
              <a:t>controls to eliminate </a:t>
            </a:r>
            <a:r>
              <a:rPr lang="en-US" sz="2200" dirty="0"/>
              <a:t>or minimize exposure </a:t>
            </a:r>
            <a:r>
              <a:rPr lang="en-US" sz="2200" u="sng" dirty="0"/>
              <a:t>risks</a:t>
            </a:r>
            <a:r>
              <a:rPr lang="en-US" sz="2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Serves as a </a:t>
            </a:r>
            <a:r>
              <a:rPr lang="en-US" sz="2200" u="sng" dirty="0"/>
              <a:t>critical training tool</a:t>
            </a:r>
            <a:r>
              <a:rPr lang="en-US" sz="2200" dirty="0"/>
              <a:t> for laboratory personnel and students.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u="sng" dirty="0"/>
              <a:t>Prioritizes high-risk procedures involving hazmat or equipment</a:t>
            </a:r>
            <a:r>
              <a:rPr lang="en-US" sz="22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200" u="sng" dirty="0"/>
              <a:t>Helps prevent accidents</a:t>
            </a:r>
            <a:r>
              <a:rPr lang="en-US" sz="2200" dirty="0"/>
              <a:t>, exposures, and injuries before they occur.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1881135-FD04-919F-D76A-62DD23AC87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52164" y="110744"/>
            <a:ext cx="49079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Job Hazard Analysis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5975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40865" y="2948779"/>
            <a:ext cx="8120356" cy="341785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Fall protection required for working at unprotected heights in Excess of 4 ft. (any height above impalement hazards and dangerous equipment).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8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Roof Top access to all buildings is restricted 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only to those permitted.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using stairs or ladders, always use </a:t>
            </a:r>
            <a:r>
              <a:rPr lang="en-US" sz="18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three points of contact</a:t>
            </a: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 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more information concerning contact NPS Safety.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5"/>
              </a:spcBef>
              <a:tabLst>
                <a:tab pos="535305" algn="l"/>
                <a:tab pos="535940" algn="l"/>
              </a:tabLst>
            </a:pPr>
            <a:endParaRPr lang="en-US" sz="2500" dirty="0">
              <a:latin typeface="Times New Roman"/>
              <a:cs typeface="Times New Roman"/>
            </a:endParaRPr>
          </a:p>
          <a:p>
            <a:pPr marL="535305" marR="389890" indent="-523240">
              <a:buAutoNum type="arabicPeriod"/>
              <a:tabLst>
                <a:tab pos="535305" algn="l"/>
                <a:tab pos="535940" algn="l"/>
              </a:tabLst>
            </a:pPr>
            <a:endParaRPr lang="en-US" sz="2400" b="1" spc="-5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87671" y="110744"/>
            <a:ext cx="42735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Fall Protection</a:t>
            </a:r>
            <a:r>
              <a:rPr spc="-135" dirty="0"/>
              <a:t> </a:t>
            </a:r>
            <a:r>
              <a:rPr spc="5" dirty="0"/>
              <a:t>Program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5E8A11-75C6-E619-6B22-6BF5C1549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1" y="817239"/>
            <a:ext cx="7808976" cy="188681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629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3" name="object 3"/>
          <p:cNvSpPr txBox="1"/>
          <p:nvPr/>
        </p:nvSpPr>
        <p:spPr>
          <a:xfrm>
            <a:off x="2341119" y="5856001"/>
            <a:ext cx="4702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Standard </a:t>
            </a:r>
            <a:r>
              <a:rPr sz="2800" b="1" spc="-5" dirty="0">
                <a:latin typeface="Times New Roman"/>
                <a:cs typeface="Times New Roman"/>
              </a:rPr>
              <a:t>= </a:t>
            </a:r>
            <a:r>
              <a:rPr sz="2800" b="1" dirty="0">
                <a:latin typeface="Times New Roman"/>
                <a:cs typeface="Times New Roman"/>
              </a:rPr>
              <a:t>29 </a:t>
            </a:r>
            <a:r>
              <a:rPr sz="2800" b="1" spc="-10" dirty="0">
                <a:latin typeface="Times New Roman"/>
                <a:cs typeface="Times New Roman"/>
              </a:rPr>
              <a:t>CFR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1910.1200</a:t>
            </a:r>
            <a:r>
              <a:rPr lang="en-US" sz="2800" b="1" dirty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06045" y="163175"/>
            <a:ext cx="6118347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                   HAZMAT </a:t>
            </a:r>
          </a:p>
        </p:txBody>
      </p:sp>
      <p:pic>
        <p:nvPicPr>
          <p:cNvPr id="7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EA5570D7-80ED-6DD6-AED4-902A72630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532" y="2742377"/>
            <a:ext cx="3404299" cy="2933112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C1746A98-CD42-334E-1439-2C64530DA748}"/>
              </a:ext>
            </a:extLst>
          </p:cNvPr>
          <p:cNvSpPr/>
          <p:nvPr/>
        </p:nvSpPr>
        <p:spPr>
          <a:xfrm>
            <a:off x="4896611" y="2740152"/>
            <a:ext cx="3481577" cy="26807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018657-BAF0-6210-3A76-8BFDCBCFF2FF}"/>
              </a:ext>
            </a:extLst>
          </p:cNvPr>
          <p:cNvSpPr txBox="1"/>
          <p:nvPr/>
        </p:nvSpPr>
        <p:spPr>
          <a:xfrm>
            <a:off x="792000" y="1008000"/>
            <a:ext cx="7313144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Calibri"/>
              <a:buChar char="-"/>
            </a:pPr>
            <a:r>
              <a:rPr lang="en-US" sz="2800" b="1" u="sng" dirty="0">
                <a:latin typeface="Times New Roman"/>
                <a:cs typeface="Times New Roman"/>
              </a:rPr>
              <a:t>SDS</a:t>
            </a:r>
            <a:r>
              <a:rPr lang="en-US" sz="2800" b="1" dirty="0">
                <a:latin typeface="Times New Roman"/>
                <a:cs typeface="Times New Roman"/>
              </a:rPr>
              <a:t> – Review Before Use!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 marL="457200" indent="-457200">
              <a:buFont typeface="Calibri"/>
              <a:buChar char="-"/>
            </a:pPr>
            <a:r>
              <a:rPr lang="en-US" sz="2800" b="1" u="sng" dirty="0">
                <a:latin typeface="Times New Roman"/>
                <a:cs typeface="Times New Roman"/>
              </a:rPr>
              <a:t>Proper Storage </a:t>
            </a:r>
            <a:r>
              <a:rPr lang="en-US" sz="2800" b="1" dirty="0">
                <a:latin typeface="Times New Roman"/>
                <a:cs typeface="Times New Roman"/>
              </a:rPr>
              <a:t>Locker (Type of Material)</a:t>
            </a:r>
          </a:p>
          <a:p>
            <a:pPr marL="457200" indent="-457200">
              <a:buFont typeface="Calibri"/>
              <a:buChar char="-"/>
            </a:pPr>
            <a:r>
              <a:rPr lang="en-US" sz="2800" b="1" dirty="0">
                <a:latin typeface="Times New Roman"/>
                <a:ea typeface="Calibri"/>
                <a:cs typeface="Times New Roman"/>
              </a:rPr>
              <a:t>Proper Disposal (</a:t>
            </a:r>
            <a:r>
              <a:rPr lang="en-US" sz="2800" b="1" u="sng" dirty="0">
                <a:latin typeface="Times New Roman"/>
                <a:ea typeface="Calibri"/>
                <a:cs typeface="Times New Roman"/>
              </a:rPr>
              <a:t>Not in the Trash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200A25-86B1-6F9B-2AA3-B7BBDAAD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151" y="110744"/>
            <a:ext cx="4374197" cy="492443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 dirty="0"/>
              <a:t>Emergency Management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45C216C3-5EF9-8BBD-BD60-299FB794F210}"/>
              </a:ext>
            </a:extLst>
          </p:cNvPr>
          <p:cNvSpPr txBox="1"/>
          <p:nvPr/>
        </p:nvSpPr>
        <p:spPr>
          <a:xfrm>
            <a:off x="503095" y="940272"/>
            <a:ext cx="7768590" cy="5256567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>
              <a:tabLst>
                <a:tab pos="354965" algn="l"/>
                <a:tab pos="355600" algn="l"/>
              </a:tabLst>
            </a:pPr>
            <a:r>
              <a:rPr lang="en-US" sz="2000" spc="-5" dirty="0">
                <a:ea typeface="+mn-lt"/>
                <a:cs typeface="+mn-lt"/>
              </a:rPr>
              <a:t>•  </a:t>
            </a:r>
            <a:r>
              <a:rPr lang="en-US" sz="2000" b="1" spc="-5" dirty="0">
                <a:ea typeface="+mn-lt"/>
                <a:cs typeface="+mn-lt"/>
              </a:rPr>
              <a:t>Call 911 to report emergencies</a:t>
            </a:r>
            <a:endParaRPr lang="en-US" dirty="0">
              <a:ea typeface="Calibri"/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r>
              <a:rPr lang="en-US" sz="2000" spc="-5" dirty="0">
                <a:ea typeface="+mn-lt"/>
                <a:cs typeface="+mn-lt"/>
              </a:rPr>
              <a:t>•  </a:t>
            </a:r>
            <a:r>
              <a:rPr lang="en-US" sz="2000" b="1" spc="-5" dirty="0">
                <a:ea typeface="+mn-lt"/>
                <a:cs typeface="+mn-lt"/>
              </a:rPr>
              <a:t>Giant Voice  </a:t>
            </a:r>
            <a:r>
              <a:rPr lang="en-US" sz="2000" spc="-5" dirty="0">
                <a:ea typeface="+mn-lt"/>
                <a:cs typeface="+mn-lt"/>
              </a:rPr>
              <a:t>- Method for mass notifications aboard NSAM the Giant Voice (GV) outdoor/indoor speaker system.</a:t>
            </a:r>
            <a:endParaRPr lang="en-US" dirty="0">
              <a:ea typeface="+mn-lt"/>
              <a:cs typeface="+mn-lt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ea typeface="+mn-lt"/>
              <a:cs typeface="+mn-lt"/>
            </a:endParaRPr>
          </a:p>
          <a:p>
            <a:pPr>
              <a:tabLst>
                <a:tab pos="354965" algn="l"/>
                <a:tab pos="355600" algn="l"/>
              </a:tabLst>
            </a:pPr>
            <a:r>
              <a:rPr lang="en-US" sz="2000" spc="-5" dirty="0">
                <a:ea typeface="+mn-lt"/>
                <a:cs typeface="+mn-lt"/>
              </a:rPr>
              <a:t>•  </a:t>
            </a:r>
            <a:r>
              <a:rPr lang="en-US" sz="2000" b="1" spc="-5" dirty="0">
                <a:ea typeface="+mn-lt"/>
                <a:cs typeface="+mn-lt"/>
              </a:rPr>
              <a:t>AdHoc</a:t>
            </a:r>
            <a:r>
              <a:rPr lang="en-US" sz="2000" spc="-5" dirty="0">
                <a:ea typeface="+mn-lt"/>
                <a:cs typeface="+mn-lt"/>
              </a:rPr>
              <a:t> - Notification system, requires registration of your contact devices in order to receive a desktop/telephone alerts. </a:t>
            </a: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ea typeface="+mn-lt"/>
              <a:cs typeface="+mn-lt"/>
            </a:endParaRPr>
          </a:p>
          <a:p>
            <a:pPr>
              <a:tabLst>
                <a:tab pos="354965" algn="l"/>
                <a:tab pos="355600" algn="l"/>
              </a:tabLst>
            </a:pPr>
            <a:r>
              <a:rPr lang="en-US" sz="2000" spc="-5" dirty="0">
                <a:ea typeface="+mn-lt"/>
                <a:cs typeface="+mn-lt"/>
              </a:rPr>
              <a:t>To register for Ad-Hoc alerts:                                   Emergency Action Plan:</a:t>
            </a:r>
            <a:endParaRPr lang="en-US" dirty="0">
              <a:ea typeface="Calibri"/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ea typeface="Calibri"/>
              <a:cs typeface="Calibri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ea typeface="+mn-lt"/>
              <a:cs typeface="+mn-lt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ea typeface="+mn-lt"/>
              <a:cs typeface="+mn-lt"/>
            </a:endParaRPr>
          </a:p>
          <a:p>
            <a:pPr>
              <a:tabLst>
                <a:tab pos="354965" algn="l"/>
                <a:tab pos="355600" algn="l"/>
              </a:tabLst>
            </a:pPr>
            <a:endParaRPr lang="en-US" sz="2000" spc="-5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299"/>
              </a:lnSpc>
              <a:spcBef>
                <a:spcPts val="9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endParaRPr lang="en-US" sz="2000" spc="-5" dirty="0">
              <a:latin typeface="Times New Roman"/>
              <a:cs typeface="Times New Roma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27AFBF-1054-2CE7-97E0-E9D9029F8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77" y="3785755"/>
            <a:ext cx="2249458" cy="2249458"/>
          </a:xfrm>
          <a:prstGeom prst="rect">
            <a:avLst/>
          </a:prstGeom>
        </p:spPr>
      </p:pic>
      <p:pic>
        <p:nvPicPr>
          <p:cNvPr id="3" name="Picture 2" descr="A qr code with a dinosaur&#10;&#10;Description automatically generated">
            <a:extLst>
              <a:ext uri="{FF2B5EF4-FFF2-40B4-BE49-F238E27FC236}">
                <a16:creationId xmlns:a16="http://schemas.microsoft.com/office/drawing/2014/main" id="{1F6BED93-9821-BEE6-723E-1BEC4EFBA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7845" y="3789045"/>
            <a:ext cx="2171700" cy="225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818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7397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354316" y="142792"/>
            <a:ext cx="14833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Overview</a:t>
            </a:r>
            <a:endParaRPr sz="2800" dirty="0"/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xfrm>
            <a:off x="569092" y="845269"/>
            <a:ext cx="8721211" cy="5768246"/>
          </a:xfrm>
          <a:prstGeom prst="rect">
            <a:avLst/>
          </a:prstGeom>
        </p:spPr>
        <p:txBody>
          <a:bodyPr vert="horz" wrap="square" lIns="0" tIns="73660" rIns="0" bIns="0" rtlCol="0" anchor="t">
            <a:spAutoFit/>
          </a:bodyPr>
          <a:lstStyle/>
          <a:p>
            <a:pPr marL="395764" indent="-386715">
              <a:spcBef>
                <a:spcPts val="435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spc="4" dirty="0"/>
              <a:t>Our</a:t>
            </a:r>
            <a:r>
              <a:rPr lang="en-US" spc="-19" dirty="0"/>
              <a:t> </a:t>
            </a:r>
            <a:r>
              <a:rPr lang="en-US" spc="-4" dirty="0"/>
              <a:t>Mission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spc="-4" dirty="0"/>
              <a:t>Installation and Local</a:t>
            </a:r>
            <a:r>
              <a:rPr lang="en-US" spc="-15" dirty="0"/>
              <a:t> </a:t>
            </a:r>
            <a:r>
              <a:rPr lang="en-US" dirty="0"/>
              <a:t>Safety Hazards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Safety Information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Employer and Employee Rights &amp; Responsibilities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Reporting</a:t>
            </a:r>
            <a:r>
              <a:rPr lang="en-US" spc="-34" dirty="0"/>
              <a:t> </a:t>
            </a:r>
            <a:r>
              <a:rPr lang="en-US" dirty="0"/>
              <a:t>Mishaps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Hazard</a:t>
            </a:r>
            <a:r>
              <a:rPr lang="en-US" spc="-15" dirty="0"/>
              <a:t> </a:t>
            </a:r>
            <a:r>
              <a:rPr lang="en-US" dirty="0"/>
              <a:t>Reporting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Training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spc="-4" dirty="0"/>
              <a:t>Personal Protective Equipment (PPE)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spc="-4" dirty="0"/>
              <a:t>Motorcycle Training / Base Regs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Hazardous Energy</a:t>
            </a:r>
            <a:r>
              <a:rPr lang="en-US" spc="-86" dirty="0"/>
              <a:t> </a:t>
            </a:r>
            <a:r>
              <a:rPr lang="en-US" dirty="0"/>
              <a:t>Control (LOTO)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Job Hazard Analysis (JHA)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spc="-4" dirty="0"/>
              <a:t>Fall</a:t>
            </a:r>
            <a:r>
              <a:rPr lang="en-US" spc="-15" dirty="0"/>
              <a:t> </a:t>
            </a:r>
            <a:r>
              <a:rPr lang="en-US" dirty="0"/>
              <a:t>Protection</a:t>
            </a:r>
          </a:p>
          <a:p>
            <a:pPr marL="395764" indent="-386715">
              <a:spcBef>
                <a:spcPts val="360"/>
              </a:spcBef>
              <a:buFontTx/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Hazmat (Right-To-Know)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Emergency Management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Contact Information</a:t>
            </a:r>
          </a:p>
          <a:p>
            <a:pPr marL="395764" indent="-386715">
              <a:spcBef>
                <a:spcPts val="360"/>
              </a:spcBef>
              <a:buAutoNum type="arabicPeriod"/>
              <a:tabLst>
                <a:tab pos="395764" algn="l"/>
                <a:tab pos="396240" algn="l"/>
              </a:tabLst>
            </a:pPr>
            <a:r>
              <a:rPr lang="en-US" dirty="0"/>
              <a:t>Questions?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82EF9-0ACC-52D0-DEA0-8699F1FE3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0802165-DEEF-A569-8E1A-CD420B3E2CF6}"/>
              </a:ext>
            </a:extLst>
          </p:cNvPr>
          <p:cNvSpPr/>
          <p:nvPr/>
        </p:nvSpPr>
        <p:spPr>
          <a:xfrm>
            <a:off x="1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71B3FE-8667-379A-F015-E837FB2FD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151" y="110744"/>
            <a:ext cx="4374197" cy="492443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 dirty="0"/>
              <a:t>Emergency Management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A1A611-CFCA-AD86-EF31-E9E90AAC226D}"/>
              </a:ext>
            </a:extLst>
          </p:cNvPr>
          <p:cNvSpPr txBox="1"/>
          <p:nvPr/>
        </p:nvSpPr>
        <p:spPr>
          <a:xfrm>
            <a:off x="502920" y="1036320"/>
            <a:ext cx="8519160" cy="5359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Fire &amp; Emergency Evacuation Procedures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the event of an Emergency All Hands are reminded to Evacuation the building you are residing in and follow the announcements and guidance from your Fire, Police, and Safety personnel.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Close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 DOORS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behind you as you leave your office, lab, space.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Assist disabled/injured personnel or notify emergency responders of the medical emergency.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not use the elevators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Exit the building within </a:t>
            </a:r>
            <a:r>
              <a:rPr lang="en-US" sz="16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minutes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or less following emergency maps. 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Relocate yourself to </a:t>
            </a:r>
            <a:r>
              <a:rPr lang="en-US" sz="16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75 Feet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from the building. (35-40 Paces).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Assemble with your class/department to a remote location </a:t>
            </a:r>
            <a:r>
              <a:rPr lang="en-US" sz="16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determined by your Chairman/Professor or Director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Make sure there is </a:t>
            </a:r>
            <a:r>
              <a:rPr lang="en-US" sz="16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personnel accountability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within </a:t>
            </a:r>
            <a:r>
              <a:rPr lang="en-US" sz="16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minutes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leaving the building.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6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Stay </a:t>
            </a:r>
            <a:r>
              <a:rPr lang="en-US" sz="16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Out and Away</a:t>
            </a:r>
            <a:r>
              <a:rPr lang="en-US" sz="16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from the building until it is safe to return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(Fire, Police, or Safety will give the </a:t>
            </a:r>
            <a:r>
              <a:rPr lang="en-US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“All Clear” </a:t>
            </a: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once it is safe to return).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837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0AE97-4FD7-C3DC-CA88-C4D886B3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7DAB68D-C980-402E-4983-ADF044483914}"/>
              </a:ext>
            </a:extLst>
          </p:cNvPr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9A4E94-0255-B710-117A-3BB7C4044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151" y="110744"/>
            <a:ext cx="4374197" cy="492443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 dirty="0"/>
              <a:t>Emergency Management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740AE-AD55-C8A0-C4DA-41E3B4762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692" y="1147423"/>
            <a:ext cx="6344535" cy="486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89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object 4"/>
          <p:cNvSpPr txBox="1"/>
          <p:nvPr/>
        </p:nvSpPr>
        <p:spPr>
          <a:xfrm>
            <a:off x="552449" y="1277364"/>
            <a:ext cx="8039100" cy="3066865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300480" marR="1292860" algn="ctr">
              <a:spcBef>
                <a:spcPts val="95"/>
              </a:spcBef>
            </a:pPr>
            <a:r>
              <a:rPr sz="4000" spc="-10" dirty="0">
                <a:latin typeface="Times New Roman"/>
                <a:cs typeface="Times New Roman"/>
              </a:rPr>
              <a:t>NPS S</a:t>
            </a:r>
            <a:r>
              <a:rPr lang="en-US" sz="4000" spc="-10" dirty="0">
                <a:latin typeface="Times New Roman"/>
                <a:cs typeface="Times New Roman"/>
              </a:rPr>
              <a:t>O</a:t>
            </a:r>
            <a:r>
              <a:rPr sz="4000" spc="-10" dirty="0">
                <a:latin typeface="Times New Roman"/>
                <a:cs typeface="Times New Roman"/>
              </a:rPr>
              <a:t>H</a:t>
            </a:r>
            <a:r>
              <a:rPr lang="en-US" sz="4000" spc="-10" dirty="0">
                <a:latin typeface="Times New Roman"/>
                <a:cs typeface="Times New Roman"/>
              </a:rPr>
              <a:t> Office</a:t>
            </a:r>
          </a:p>
          <a:p>
            <a:pPr marL="1300480" marR="1292860" algn="ctr">
              <a:spcBef>
                <a:spcPts val="95"/>
              </a:spcBef>
            </a:pPr>
            <a:r>
              <a:rPr lang="en-US" sz="4000" spc="-1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Bldg. 330</a:t>
            </a:r>
            <a:r>
              <a:rPr lang="en-US" sz="4000" dirty="0">
                <a:latin typeface="Times New Roman"/>
                <a:cs typeface="Times New Roman"/>
              </a:rPr>
              <a:t> / Ingersol Hall</a:t>
            </a:r>
          </a:p>
          <a:p>
            <a:pPr marL="1300480" marR="1292860" algn="ctr">
              <a:spcBef>
                <a:spcPts val="95"/>
              </a:spcBef>
            </a:pPr>
            <a:r>
              <a:rPr lang="en-US" sz="3600" dirty="0">
                <a:latin typeface="Times New Roman"/>
                <a:cs typeface="Times New Roman"/>
              </a:rPr>
              <a:t>Room 400</a:t>
            </a:r>
          </a:p>
          <a:p>
            <a:pPr marL="1300480" marR="1292860" algn="ctr">
              <a:spcBef>
                <a:spcPts val="95"/>
              </a:spcBef>
            </a:pPr>
            <a:r>
              <a:rPr sz="4000" dirty="0">
                <a:latin typeface="Times New Roman"/>
                <a:cs typeface="Times New Roman"/>
              </a:rPr>
              <a:t> </a:t>
            </a:r>
            <a:r>
              <a:rPr lang="en-US" sz="4000" dirty="0">
                <a:latin typeface="Times New Roman"/>
                <a:cs typeface="Times New Roman"/>
              </a:rPr>
              <a:t>(</a:t>
            </a:r>
            <a:r>
              <a:rPr sz="4000" dirty="0">
                <a:latin typeface="Times New Roman"/>
                <a:cs typeface="Times New Roman"/>
              </a:rPr>
              <a:t>831)</a:t>
            </a:r>
            <a:r>
              <a:rPr sz="4000" spc="-2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656-</a:t>
            </a:r>
            <a:r>
              <a:rPr lang="en-US" sz="4000" dirty="0">
                <a:latin typeface="Times New Roman"/>
                <a:cs typeface="Times New Roman"/>
              </a:rPr>
              <a:t>7661</a:t>
            </a:r>
            <a:endParaRPr lang="en-US" dirty="0">
              <a:ea typeface="Calibri"/>
              <a:cs typeface="Calibri"/>
            </a:endParaRPr>
          </a:p>
          <a:p>
            <a:pPr algn="ctr"/>
            <a:r>
              <a:rPr lang="en-US" sz="4000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   </a:t>
            </a:r>
            <a:r>
              <a:rPr sz="4000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saf</a:t>
            </a:r>
            <a:r>
              <a:rPr sz="4000" i="1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ety@nps.edu</a:t>
            </a:r>
            <a:endParaRPr sz="4000" i="1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130800" y="110744"/>
            <a:ext cx="36322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Contact</a:t>
            </a:r>
            <a:r>
              <a:rPr spc="-80" dirty="0"/>
              <a:t> </a:t>
            </a:r>
            <a:r>
              <a:rPr dirty="0"/>
              <a:t>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F5B7EA-EBEE-4D7B-D51F-AA632FFF4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073" y="4877213"/>
            <a:ext cx="1831398" cy="18313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6E1478-962C-69C6-7A9B-C18258F059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987" y="4664937"/>
            <a:ext cx="1831398" cy="18313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7E47E3-57AE-E21A-D18C-B11CCD98F82D}"/>
              </a:ext>
            </a:extLst>
          </p:cNvPr>
          <p:cNvSpPr txBox="1"/>
          <p:nvPr/>
        </p:nvSpPr>
        <p:spPr>
          <a:xfrm>
            <a:off x="466344" y="4406183"/>
            <a:ext cx="2459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spc="-5" dirty="0">
                <a:latin typeface="Times New Roman"/>
                <a:cs typeface="Times New Roman"/>
              </a:rPr>
              <a:t>Safety Office Program POC’s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F22E39-A60C-AEF2-EB65-E00B721CF2BB}"/>
              </a:ext>
            </a:extLst>
          </p:cNvPr>
          <p:cNvSpPr txBox="1"/>
          <p:nvPr/>
        </p:nvSpPr>
        <p:spPr>
          <a:xfrm>
            <a:off x="6640156" y="4405785"/>
            <a:ext cx="165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spc="-5" dirty="0">
                <a:latin typeface="Times New Roman"/>
                <a:cs typeface="Times New Roman"/>
              </a:rPr>
              <a:t>Safety Website</a:t>
            </a:r>
            <a:endParaRPr lang="en-US" dirty="0"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B4ED7B-540F-D008-F49C-CF2C94B5A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B84E58-0138-9F96-A7BA-D390E1416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769" y="1937366"/>
            <a:ext cx="6258798" cy="29817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8045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Our</a:t>
            </a:r>
            <a:r>
              <a:rPr spc="-80" dirty="0"/>
              <a:t> </a:t>
            </a:r>
            <a:r>
              <a:rPr dirty="0"/>
              <a:t>Mission</a:t>
            </a:r>
          </a:p>
        </p:txBody>
      </p:sp>
      <p:sp>
        <p:nvSpPr>
          <p:cNvPr id="5" name="object 5"/>
          <p:cNvSpPr/>
          <p:nvPr/>
        </p:nvSpPr>
        <p:spPr>
          <a:xfrm>
            <a:off x="6434328" y="4224527"/>
            <a:ext cx="1967483" cy="19674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435373" y="5863845"/>
            <a:ext cx="42595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1" dirty="0">
                <a:latin typeface="Times New Roman"/>
                <a:cs typeface="Times New Roman"/>
              </a:rPr>
              <a:t>Readiness </a:t>
            </a:r>
            <a:r>
              <a:rPr sz="3200" i="1" spc="-15" dirty="0">
                <a:latin typeface="Times New Roman"/>
                <a:cs typeface="Times New Roman"/>
              </a:rPr>
              <a:t>Through</a:t>
            </a:r>
            <a:r>
              <a:rPr sz="3200" i="1" spc="-120" dirty="0">
                <a:latin typeface="Times New Roman"/>
                <a:cs typeface="Times New Roman"/>
              </a:rPr>
              <a:t> </a:t>
            </a:r>
            <a:r>
              <a:rPr sz="3200" i="1" dirty="0">
                <a:latin typeface="Times New Roman"/>
                <a:cs typeface="Times New Roman"/>
              </a:rPr>
              <a:t>Safety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A83686-A551-D170-CCEF-6E1316D19DB8}"/>
              </a:ext>
            </a:extLst>
          </p:cNvPr>
          <p:cNvSpPr txBox="1"/>
          <p:nvPr/>
        </p:nvSpPr>
        <p:spPr>
          <a:xfrm>
            <a:off x="558991" y="1245870"/>
            <a:ext cx="8374697" cy="41319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565656"/>
                </a:solidFill>
              </a:rPr>
              <a:t>Directorate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for Safety, Health, and Environmental support of NPS mission: Academic and Research readiness. It is the mission of NPS Safety Directorate to save lives and provide academic and research readiness, through risk identification and mitigation.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r>
              <a:rPr lang="en-US" dirty="0">
                <a:solidFill>
                  <a:srgbClr val="565656"/>
                </a:solidFill>
              </a:rPr>
              <a:t>How we achieve the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mission: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Focusing on Leading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indicators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Engaged Leadership (Councils,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walkthroughs)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Hazard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Identification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Inspections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Contract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Reviews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Proposal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Reviews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Process Improvement goals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(measures)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Reports of unsafe and unhealthful/Near</a:t>
            </a:r>
            <a:r>
              <a:rPr lang="en-US" dirty="0">
                <a:solidFill>
                  <a:srgbClr val="565656"/>
                </a:solidFill>
                <a:ea typeface="+mn-lt"/>
                <a:cs typeface="+mn-lt"/>
              </a:rPr>
              <a:t> miss</a:t>
            </a:r>
            <a:r>
              <a:rPr lang="en-US" dirty="0">
                <a:solidFill>
                  <a:srgbClr val="565656"/>
                </a:solidFill>
              </a:rPr>
              <a:t> 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565656"/>
                </a:solidFill>
              </a:rPr>
              <a:t>Training</a:t>
            </a:r>
            <a:endParaRPr lang="en-US" dirty="0">
              <a:cs typeface="Calibri"/>
            </a:endParaRPr>
          </a:p>
          <a:p>
            <a:pPr marL="73025" indent="170180"/>
            <a:endParaRPr lang="en-US" sz="1050" dirty="0">
              <a:solidFill>
                <a:srgbClr val="565656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2122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877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0631" y="185476"/>
            <a:ext cx="549336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49">
              <a:spcBef>
                <a:spcPts val="360"/>
              </a:spcBef>
              <a:tabLst>
                <a:tab pos="395764" algn="l"/>
                <a:tab pos="396240" algn="l"/>
              </a:tabLst>
            </a:pPr>
            <a:r>
              <a:rPr lang="en-US" sz="2400" spc="-4" dirty="0"/>
              <a:t>Installation and Local</a:t>
            </a:r>
            <a:r>
              <a:rPr lang="en-US" sz="2400" spc="-15" dirty="0"/>
              <a:t> </a:t>
            </a:r>
            <a:r>
              <a:rPr lang="en-US" sz="2400" dirty="0"/>
              <a:t>Safety Hazards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0363" y="864954"/>
            <a:ext cx="7901940" cy="3666388"/>
          </a:xfrm>
          <a:prstGeom prst="rect">
            <a:avLst/>
          </a:prstGeom>
        </p:spPr>
        <p:txBody>
          <a:bodyPr vert="horz" wrap="square" lIns="0" tIns="87630" rIns="0" bIns="0" rtlCol="0" anchor="t">
            <a:spAutoFit/>
          </a:bodyPr>
          <a:lstStyle/>
          <a:p>
            <a:pPr marL="355600" marR="5080" indent="-342900">
              <a:spcBef>
                <a:spcPts val="49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Historical </a:t>
            </a:r>
            <a:r>
              <a:rPr sz="2000" u="sng" spc="-5" dirty="0">
                <a:latin typeface="Times New Roman"/>
                <a:cs typeface="Times New Roman"/>
              </a:rPr>
              <a:t>stairs </a:t>
            </a:r>
            <a:r>
              <a:rPr sz="2000" u="sng" dirty="0">
                <a:latin typeface="Times New Roman"/>
                <a:cs typeface="Times New Roman"/>
              </a:rPr>
              <a:t>&amp; steps </a:t>
            </a:r>
            <a:r>
              <a:rPr sz="2000" u="sng" spc="-5" dirty="0">
                <a:latin typeface="Times New Roman"/>
                <a:cs typeface="Times New Roman"/>
              </a:rPr>
              <a:t>can </a:t>
            </a:r>
            <a:r>
              <a:rPr sz="2000" u="sng" dirty="0">
                <a:latin typeface="Times New Roman"/>
                <a:cs typeface="Times New Roman"/>
              </a:rPr>
              <a:t>be </a:t>
            </a:r>
            <a:r>
              <a:rPr lang="en-US" sz="2000" u="sng" dirty="0">
                <a:latin typeface="Times New Roman"/>
                <a:cs typeface="Times New Roman"/>
              </a:rPr>
              <a:t>worn and </a:t>
            </a:r>
            <a:r>
              <a:rPr sz="2000" u="sng" spc="-5" dirty="0">
                <a:latin typeface="Times New Roman"/>
                <a:cs typeface="Times New Roman"/>
              </a:rPr>
              <a:t>slippery</a:t>
            </a:r>
            <a:r>
              <a:rPr sz="2000" spc="-5" dirty="0">
                <a:latin typeface="Times New Roman"/>
                <a:cs typeface="Times New Roman"/>
              </a:rPr>
              <a:t>. Caution </a:t>
            </a:r>
            <a:r>
              <a:rPr sz="2000" dirty="0">
                <a:latin typeface="Times New Roman"/>
                <a:cs typeface="Times New Roman"/>
              </a:rPr>
              <a:t>should be </a:t>
            </a:r>
            <a:r>
              <a:rPr sz="2000" spc="-5" dirty="0">
                <a:latin typeface="Times New Roman"/>
                <a:cs typeface="Times New Roman"/>
              </a:rPr>
              <a:t>taken </a:t>
            </a:r>
            <a:r>
              <a:rPr sz="2000" dirty="0">
                <a:latin typeface="Times New Roman"/>
                <a:cs typeface="Times New Roman"/>
              </a:rPr>
              <a:t>when using them and handrails should </a:t>
            </a:r>
            <a:r>
              <a:rPr sz="2000" spc="-5" dirty="0">
                <a:latin typeface="Times New Roman"/>
                <a:cs typeface="Times New Roman"/>
              </a:rPr>
              <a:t>always </a:t>
            </a:r>
            <a:r>
              <a:rPr sz="2000" dirty="0">
                <a:latin typeface="Times New Roman"/>
                <a:cs typeface="Times New Roman"/>
              </a:rPr>
              <a:t>be used. </a:t>
            </a:r>
            <a:r>
              <a:rPr lang="en-US" sz="2000" dirty="0">
                <a:latin typeface="Times New Roman"/>
                <a:cs typeface="Times New Roman"/>
              </a:rPr>
              <a:t>Most mishaps occur due to </a:t>
            </a:r>
            <a:r>
              <a:rPr lang="en-US" sz="2000" b="1" spc="-5" dirty="0">
                <a:latin typeface="Times New Roman"/>
                <a:cs typeface="Times New Roman"/>
              </a:rPr>
              <a:t>Slips, Trips, &amp; Falls</a:t>
            </a:r>
            <a:r>
              <a:rPr lang="en-US" sz="2000" spc="-5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355600" marR="280670" indent="-342900"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u="sng" dirty="0">
                <a:latin typeface="Times New Roman"/>
                <a:cs typeface="Times New Roman"/>
              </a:rPr>
              <a:t>Uneven sidewalks </a:t>
            </a:r>
            <a:r>
              <a:rPr sz="2000" dirty="0">
                <a:latin typeface="Times New Roman"/>
                <a:cs typeface="Times New Roman"/>
              </a:rPr>
              <a:t>and paths </a:t>
            </a:r>
            <a:r>
              <a:rPr lang="en-US" sz="2000" dirty="0">
                <a:latin typeface="Times New Roman"/>
                <a:cs typeface="Times New Roman"/>
              </a:rPr>
              <a:t>l</a:t>
            </a:r>
            <a:r>
              <a:rPr sz="2000" spc="-5" dirty="0">
                <a:latin typeface="Times New Roman"/>
                <a:cs typeface="Times New Roman"/>
              </a:rPr>
              <a:t>ocated in </a:t>
            </a:r>
            <a:r>
              <a:rPr lang="en-US" sz="2000" spc="-5" dirty="0">
                <a:latin typeface="Times New Roman"/>
                <a:cs typeface="Times New Roman"/>
              </a:rPr>
              <a:t>various </a:t>
            </a:r>
            <a:r>
              <a:rPr sz="2000" spc="-5" dirty="0">
                <a:latin typeface="Times New Roman"/>
                <a:cs typeface="Times New Roman"/>
              </a:rPr>
              <a:t>areas </a:t>
            </a:r>
            <a:r>
              <a:rPr sz="2000" dirty="0">
                <a:latin typeface="Times New Roman"/>
                <a:cs typeface="Times New Roman"/>
              </a:rPr>
              <a:t>within the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sz="2000" spc="-5" dirty="0">
                <a:latin typeface="Times New Roman"/>
                <a:cs typeface="Times New Roman"/>
              </a:rPr>
              <a:t>installation. </a:t>
            </a:r>
            <a:r>
              <a:rPr lang="en-US"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Always pay close </a:t>
            </a:r>
            <a:r>
              <a:rPr sz="2000" spc="-5" dirty="0">
                <a:latin typeface="Times New Roman"/>
                <a:cs typeface="Times New Roman"/>
              </a:rPr>
              <a:t>attention to </a:t>
            </a:r>
            <a:r>
              <a:rPr sz="2000" dirty="0">
                <a:latin typeface="Times New Roman"/>
                <a:cs typeface="Times New Roman"/>
              </a:rPr>
              <a:t>your </a:t>
            </a:r>
            <a:r>
              <a:rPr sz="2000" spc="-5" dirty="0">
                <a:latin typeface="Times New Roman"/>
                <a:cs typeface="Times New Roman"/>
              </a:rPr>
              <a:t>surroundings</a:t>
            </a:r>
            <a:r>
              <a:rPr lang="en-US" sz="2000" spc="-5" dirty="0">
                <a:latin typeface="Times New Roman"/>
                <a:cs typeface="Times New Roman"/>
              </a:rPr>
              <a:t> &amp;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lang="en-US" sz="2000" spc="-5" dirty="0">
                <a:latin typeface="Times New Roman"/>
                <a:cs typeface="Times New Roman"/>
              </a:rPr>
              <a:t>l</a:t>
            </a:r>
            <a:r>
              <a:rPr sz="2000" dirty="0">
                <a:latin typeface="Times New Roman"/>
                <a:cs typeface="Times New Roman"/>
              </a:rPr>
              <a:t>ook for </a:t>
            </a:r>
            <a:r>
              <a:rPr sz="2000" spc="-10" dirty="0">
                <a:latin typeface="Times New Roman"/>
                <a:cs typeface="Times New Roman"/>
              </a:rPr>
              <a:t>items </a:t>
            </a:r>
            <a:r>
              <a:rPr sz="2000" dirty="0">
                <a:latin typeface="Times New Roman"/>
                <a:cs typeface="Times New Roman"/>
              </a:rPr>
              <a:t>that </a:t>
            </a:r>
            <a:r>
              <a:rPr sz="2000" spc="-10" dirty="0">
                <a:latin typeface="Times New Roman"/>
                <a:cs typeface="Times New Roman"/>
              </a:rPr>
              <a:t>may </a:t>
            </a:r>
            <a:r>
              <a:rPr sz="2000" dirty="0">
                <a:latin typeface="Times New Roman"/>
                <a:cs typeface="Times New Roman"/>
              </a:rPr>
              <a:t>cause a </a:t>
            </a:r>
            <a:r>
              <a:rPr sz="2000" u="sng" spc="-5" dirty="0">
                <a:latin typeface="Times New Roman"/>
                <a:cs typeface="Times New Roman"/>
              </a:rPr>
              <a:t>trip</a:t>
            </a:r>
            <a:r>
              <a:rPr sz="2000" u="sng" spc="-30" dirty="0">
                <a:latin typeface="Times New Roman"/>
                <a:cs typeface="Times New Roman"/>
              </a:rPr>
              <a:t> </a:t>
            </a:r>
            <a:r>
              <a:rPr sz="2000" u="sng" dirty="0">
                <a:latin typeface="Times New Roman"/>
                <a:cs typeface="Times New Roman"/>
              </a:rPr>
              <a:t>hazard</a:t>
            </a:r>
            <a:r>
              <a:rPr lang="en-US" sz="2000" u="sng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&amp; be especially mindful of this while looking at your </a:t>
            </a:r>
            <a:r>
              <a:rPr lang="en-US" sz="2000" u="sng" dirty="0">
                <a:latin typeface="Times New Roman"/>
                <a:cs typeface="Times New Roman"/>
              </a:rPr>
              <a:t>cell phone</a:t>
            </a:r>
            <a:r>
              <a:rPr lang="en-US" sz="2000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355600" marR="20955" indent="-342900"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Be </a:t>
            </a:r>
            <a:r>
              <a:rPr sz="2000" dirty="0">
                <a:latin typeface="Times New Roman"/>
                <a:cs typeface="Times New Roman"/>
              </a:rPr>
              <a:t>watchful and </a:t>
            </a:r>
            <a:r>
              <a:rPr sz="2000" spc="-5" dirty="0">
                <a:latin typeface="Times New Roman"/>
                <a:cs typeface="Times New Roman"/>
              </a:rPr>
              <a:t>alert </a:t>
            </a:r>
            <a:r>
              <a:rPr sz="2000" dirty="0">
                <a:latin typeface="Times New Roman"/>
                <a:cs typeface="Times New Roman"/>
              </a:rPr>
              <a:t>when driving </a:t>
            </a:r>
            <a:r>
              <a:rPr lang="en-US" sz="2000" dirty="0">
                <a:latin typeface="Times New Roman"/>
                <a:cs typeface="Times New Roman"/>
              </a:rPr>
              <a:t>on/off the </a:t>
            </a:r>
            <a:r>
              <a:rPr sz="2000" spc="-5" dirty="0">
                <a:latin typeface="Times New Roman"/>
                <a:cs typeface="Times New Roman"/>
              </a:rPr>
              <a:t>installation</a:t>
            </a:r>
            <a:r>
              <a:rPr sz="2000" dirty="0">
                <a:latin typeface="Times New Roman"/>
                <a:cs typeface="Times New Roman"/>
              </a:rPr>
              <a:t>. </a:t>
            </a:r>
            <a:r>
              <a:rPr sz="2000" u="sng" dirty="0">
                <a:latin typeface="Times New Roman"/>
                <a:cs typeface="Times New Roman"/>
              </a:rPr>
              <a:t>Do </a:t>
            </a:r>
            <a:r>
              <a:rPr sz="2000" u="sng" spc="5" dirty="0">
                <a:latin typeface="Times New Roman"/>
                <a:cs typeface="Times New Roman"/>
              </a:rPr>
              <a:t>not </a:t>
            </a:r>
            <a:r>
              <a:rPr sz="2000" u="sng" dirty="0">
                <a:latin typeface="Times New Roman"/>
                <a:cs typeface="Times New Roman"/>
              </a:rPr>
              <a:t>text and drive </a:t>
            </a:r>
            <a:r>
              <a:rPr sz="2000" dirty="0">
                <a:latin typeface="Times New Roman"/>
                <a:cs typeface="Times New Roman"/>
              </a:rPr>
              <a:t>and avoid </a:t>
            </a:r>
            <a:r>
              <a:rPr sz="2000" spc="-5" dirty="0">
                <a:latin typeface="Times New Roman"/>
                <a:cs typeface="Times New Roman"/>
              </a:rPr>
              <a:t>all types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distractive </a:t>
            </a:r>
            <a:r>
              <a:rPr sz="2000" dirty="0">
                <a:latin typeface="Times New Roman"/>
                <a:cs typeface="Times New Roman"/>
              </a:rPr>
              <a:t>driving.</a:t>
            </a:r>
            <a:endParaRPr lang="en-US" sz="2000" dirty="0">
              <a:latin typeface="Times New Roman"/>
              <a:cs typeface="Times New Roman"/>
            </a:endParaRPr>
          </a:p>
          <a:p>
            <a:pPr marL="355600" marR="20955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000" dirty="0">
                <a:latin typeface="Times New Roman"/>
                <a:cs typeface="Times New Roman"/>
              </a:rPr>
              <a:t>Be aware of Diving and Beachfront Dangers, and when </a:t>
            </a:r>
            <a:r>
              <a:rPr lang="en-US" sz="2000" u="sng" dirty="0">
                <a:latin typeface="Times New Roman"/>
                <a:cs typeface="Times New Roman"/>
              </a:rPr>
              <a:t>Cycling</a:t>
            </a:r>
            <a:r>
              <a:rPr lang="en-US" sz="2000" dirty="0">
                <a:latin typeface="Times New Roman"/>
                <a:cs typeface="Times New Roman"/>
              </a:rPr>
              <a:t> be alert  of all your surroundings.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7907E9-5593-EEC7-C336-2450483AC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99" y="4764150"/>
            <a:ext cx="2812239" cy="16957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4FD2FF-2D13-2E49-67F9-1E4E27E64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136" y="4741065"/>
            <a:ext cx="2698199" cy="17418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93884C-2632-298E-A2AA-30EF494A98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330" y="4743831"/>
            <a:ext cx="2706179" cy="17825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38754-DB8F-5925-554C-04435EC7E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C171FCA-A3EF-DB70-FEF8-6AA71DFBE57B}"/>
              </a:ext>
            </a:extLst>
          </p:cNvPr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B3ED54E-2751-634F-2147-5E867C1E9661}"/>
              </a:ext>
            </a:extLst>
          </p:cNvPr>
          <p:cNvSpPr txBox="1">
            <a:spLocks/>
          </p:cNvSpPr>
          <p:nvPr/>
        </p:nvSpPr>
        <p:spPr>
          <a:xfrm>
            <a:off x="3002280" y="102430"/>
            <a:ext cx="5757227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kern="0" dirty="0"/>
              <a:t>                      Safety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7013AA-FDD6-F3FB-89F4-82E3125F3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6308" y="1696999"/>
            <a:ext cx="7225748" cy="480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625743-50F1-37E9-7349-9507DD23813B}"/>
              </a:ext>
            </a:extLst>
          </p:cNvPr>
          <p:cNvSpPr txBox="1"/>
          <p:nvPr/>
        </p:nvSpPr>
        <p:spPr>
          <a:xfrm>
            <a:off x="883920" y="975360"/>
            <a:ext cx="406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Safety Board Information</a:t>
            </a:r>
          </a:p>
        </p:txBody>
      </p:sp>
    </p:spTree>
    <p:extLst>
      <p:ext uri="{BB962C8B-B14F-4D97-AF65-F5344CB8AC3E}">
        <p14:creationId xmlns:p14="http://schemas.microsoft.com/office/powerpoint/2010/main" val="343714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AA38D-E2FF-C161-77D7-1D7DE4786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8AC39A8-76A2-3C70-7ED8-51973394E28C}"/>
              </a:ext>
            </a:extLst>
          </p:cNvPr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2AF2D0D-CAD2-C0D5-DB79-2B1AE9B138D6}"/>
              </a:ext>
            </a:extLst>
          </p:cNvPr>
          <p:cNvSpPr txBox="1">
            <a:spLocks/>
          </p:cNvSpPr>
          <p:nvPr/>
        </p:nvSpPr>
        <p:spPr>
          <a:xfrm>
            <a:off x="2209800" y="204865"/>
            <a:ext cx="681227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2800" kern="0" dirty="0"/>
              <a:t> </a:t>
            </a:r>
            <a:r>
              <a:rPr lang="en-US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 and Responsibilities for Employers</a:t>
            </a:r>
            <a:endParaRPr lang="en-US" sz="2800" kern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4D57B5-09C9-EED6-EEB4-B48DA4D1BAD3}"/>
              </a:ext>
            </a:extLst>
          </p:cNvPr>
          <p:cNvSpPr txBox="1"/>
          <p:nvPr/>
        </p:nvSpPr>
        <p:spPr>
          <a:xfrm>
            <a:off x="518160" y="944880"/>
            <a:ext cx="8503919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b="1" u="sng" dirty="0"/>
              <a:t>Employer Responsibilities</a:t>
            </a:r>
          </a:p>
          <a:p>
            <a:pPr>
              <a:buNone/>
            </a:pPr>
            <a:r>
              <a:rPr lang="en-US" sz="2000" dirty="0"/>
              <a:t>Under the Occupational Safety and Health Act, employers have the following key responsibilities:</a:t>
            </a:r>
          </a:p>
          <a:p>
            <a:pPr>
              <a:buNone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000" u="sng" dirty="0"/>
              <a:t>Provide a workplace free from serious recognized hazards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000" u="sng" dirty="0"/>
              <a:t>Comply with all relevant OSHA standards, rules, and regulations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Examine workplace conditions to ensure they conform to applicable standards.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Make sure employees have and use safe tools and equipment.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Establish or operating procedures and communicate them to employees.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Provide safety training in a language and vocabulary workers can understand.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Post OSHA citations, injury and illness summary data, and the OSHA </a:t>
            </a:r>
            <a:r>
              <a:rPr lang="en-US" sz="2000" b="1" dirty="0"/>
              <a:t>"Job</a:t>
            </a:r>
          </a:p>
          <a:p>
            <a:r>
              <a:rPr lang="en-US" sz="2000" b="1" dirty="0"/>
              <a:t>  Safety and Health: It's the Law"</a:t>
            </a:r>
            <a:r>
              <a:rPr lang="en-US" sz="2000" dirty="0"/>
              <a:t> poster.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000" u="sng" dirty="0"/>
              <a:t>Keep records of work-related injuries and illnesses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000" u="sng" dirty="0"/>
              <a:t>Report to OSHA any fatal accident or one that results in hospitalization of </a:t>
            </a:r>
          </a:p>
          <a:p>
            <a:r>
              <a:rPr lang="en-US" sz="2000" dirty="0"/>
              <a:t>  </a:t>
            </a:r>
            <a:r>
              <a:rPr lang="en-US" sz="2000" u="sng" dirty="0"/>
              <a:t>three or more employees within 8 hours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Provide medical examinations when required by OSHA standards.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 Not discriminate against workers who exercise their rights under the Act.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432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51332-8B9D-48E6-4CE9-D685FB660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25FD532-AACB-37EA-B02A-19A4832E7751}"/>
              </a:ext>
            </a:extLst>
          </p:cNvPr>
          <p:cNvSpPr/>
          <p:nvPr/>
        </p:nvSpPr>
        <p:spPr>
          <a:xfrm>
            <a:off x="1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BF762A7-C85D-F188-0016-A01476F715DE}"/>
              </a:ext>
            </a:extLst>
          </p:cNvPr>
          <p:cNvSpPr txBox="1">
            <a:spLocks/>
          </p:cNvSpPr>
          <p:nvPr/>
        </p:nvSpPr>
        <p:spPr>
          <a:xfrm>
            <a:off x="2346960" y="102430"/>
            <a:ext cx="679703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Rights and Responsibilities for Employers</a:t>
            </a:r>
            <a:endParaRPr lang="en-US" sz="2800" kern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FB0CCB-8878-8427-C85E-12AA9CA31A8A}"/>
              </a:ext>
            </a:extLst>
          </p:cNvPr>
          <p:cNvSpPr txBox="1"/>
          <p:nvPr/>
        </p:nvSpPr>
        <p:spPr>
          <a:xfrm>
            <a:off x="457200" y="960120"/>
            <a:ext cx="8686799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100" b="1" u="sng" dirty="0"/>
              <a:t>Employer Rights</a:t>
            </a:r>
          </a:p>
          <a:p>
            <a:pPr>
              <a:buNone/>
            </a:pPr>
            <a:r>
              <a:rPr lang="en-US" sz="2100" dirty="0"/>
              <a:t>Employers also have certain rights under OSHA:</a:t>
            </a:r>
          </a:p>
          <a:p>
            <a:pPr>
              <a:buNone/>
            </a:pPr>
            <a:endParaRPr lang="en-US" sz="21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Request an on-site consultation from OSHA.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Request and receive proper identification of OSHA compliance officers.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Be advised by compliance officers of the reason for an inspection.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Have an opening and closing conference with the compliance officer.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Accompany compliance officers on inspections.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Contest citations and request an informal conference with OSHA.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Apply for variances from standards when unable to comply but can</a:t>
            </a:r>
          </a:p>
          <a:p>
            <a:r>
              <a:rPr lang="en-US" sz="2100" dirty="0"/>
              <a:t>  demonstrate alternative worker protections.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Be assured of the confidentiality of trade secrets.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Submit a written request to NIOSH for information on potentially toxic</a:t>
            </a:r>
          </a:p>
          <a:p>
            <a:r>
              <a:rPr lang="en-US" sz="2100" dirty="0"/>
              <a:t>  substances in the workplace.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/>
              <a:t> Request an extension of time for abatement of citations.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100" dirty="0"/>
          </a:p>
          <a:p>
            <a:r>
              <a:rPr lang="en-US" sz="2100" b="1" dirty="0"/>
              <a:t>NOTE: This information can be found on Safety Information Boards.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58815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29835">
              <a:lnSpc>
                <a:spcPct val="100000"/>
              </a:lnSpc>
              <a:spcBef>
                <a:spcPts val="100"/>
              </a:spcBef>
            </a:pPr>
            <a:r>
              <a:rPr dirty="0"/>
              <a:t>Reporting</a:t>
            </a:r>
            <a:r>
              <a:rPr spc="-85" dirty="0"/>
              <a:t> </a:t>
            </a:r>
            <a:r>
              <a:rPr spc="-5" dirty="0"/>
              <a:t>Mishaps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011428"/>
            <a:ext cx="8121015" cy="4223592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482600"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What is a mishap? Any work-related </a:t>
            </a:r>
            <a:r>
              <a:rPr sz="2800" dirty="0">
                <a:latin typeface="Times New Roman"/>
                <a:cs typeface="Times New Roman"/>
              </a:rPr>
              <a:t>injury should be</a:t>
            </a:r>
            <a:r>
              <a:rPr lang="en-US" sz="2800" dirty="0">
                <a:latin typeface="Times New Roman"/>
                <a:cs typeface="Times New Roman"/>
              </a:rPr>
              <a:t> 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reported.</a:t>
            </a:r>
            <a:endParaRPr lang="en-US" sz="2800" spc="-5" dirty="0">
              <a:latin typeface="Times New Roman"/>
              <a:cs typeface="Times New Roman"/>
            </a:endParaRPr>
          </a:p>
          <a:p>
            <a:pPr marL="12700" marR="482600">
              <a:spcBef>
                <a:spcPts val="95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1080"/>
              </a:spcBef>
            </a:pPr>
            <a:r>
              <a:rPr lang="en-US" sz="2800" spc="-5" dirty="0">
                <a:latin typeface="Times New Roman"/>
                <a:cs typeface="Times New Roman"/>
              </a:rPr>
              <a:t>How</a:t>
            </a:r>
            <a:r>
              <a:rPr sz="2800" spc="-5" dirty="0">
                <a:latin typeface="Times New Roman"/>
                <a:cs typeface="Times New Roman"/>
              </a:rPr>
              <a:t> 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Report:</a:t>
            </a:r>
            <a:endParaRPr sz="2800" dirty="0">
              <a:latin typeface="Times New Roman"/>
              <a:cs typeface="Times New Roman"/>
            </a:endParaRPr>
          </a:p>
          <a:p>
            <a:pPr marL="88265" marR="5080">
              <a:spcBef>
                <a:spcPts val="670"/>
              </a:spcBef>
              <a:tabLst>
                <a:tab pos="431165" algn="l"/>
                <a:tab pos="431800" algn="l"/>
              </a:tabLst>
            </a:pPr>
            <a:r>
              <a:rPr sz="2800" b="1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Online "Report a Mishap" </a:t>
            </a:r>
            <a:r>
              <a:rPr sz="2800" b="1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Form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- We have </a:t>
            </a:r>
            <a:r>
              <a:rPr sz="2800" spc="-10" dirty="0">
                <a:latin typeface="Times New Roman"/>
                <a:cs typeface="Times New Roman"/>
              </a:rPr>
              <a:t>created</a:t>
            </a:r>
            <a:r>
              <a:rPr lang="en-US" sz="2800" spc="-10" dirty="0">
                <a:latin typeface="Times New Roman"/>
                <a:cs typeface="Times New Roman"/>
              </a:rPr>
              <a:t> </a:t>
            </a:r>
            <a:r>
              <a:rPr sz="2800" spc="-10" dirty="0">
                <a:latin typeface="Times New Roman"/>
                <a:cs typeface="Times New Roman"/>
              </a:rPr>
              <a:t> an </a:t>
            </a:r>
            <a:r>
              <a:rPr sz="2800" spc="-5" dirty="0">
                <a:latin typeface="Times New Roman"/>
                <a:cs typeface="Times New Roman"/>
              </a:rPr>
              <a:t>Online </a:t>
            </a:r>
            <a:r>
              <a:rPr sz="2800" dirty="0">
                <a:latin typeface="Times New Roman"/>
                <a:cs typeface="Times New Roman"/>
              </a:rPr>
              <a:t>Form </a:t>
            </a:r>
            <a:r>
              <a:rPr sz="2800" spc="-10" dirty="0">
                <a:latin typeface="Times New Roman"/>
                <a:cs typeface="Times New Roman"/>
              </a:rPr>
              <a:t>accessible </a:t>
            </a:r>
            <a:r>
              <a:rPr sz="2800" dirty="0">
                <a:latin typeface="Times New Roman"/>
                <a:cs typeface="Times New Roman"/>
              </a:rPr>
              <a:t>from our </a:t>
            </a:r>
            <a:r>
              <a:rPr sz="2800" spc="-5" dirty="0">
                <a:latin typeface="Times New Roman"/>
                <a:cs typeface="Times New Roman"/>
              </a:rPr>
              <a:t>safety site </a:t>
            </a:r>
            <a:r>
              <a:rPr sz="2800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lang="en-US" sz="2800" spc="-5" dirty="0">
                <a:latin typeface="Times New Roman"/>
                <a:cs typeface="Times New Roman"/>
              </a:rPr>
              <a:t> </a:t>
            </a:r>
            <a:r>
              <a:rPr sz="2800" spc="-5" dirty="0">
                <a:latin typeface="Times New Roman"/>
                <a:cs typeface="Times New Roman"/>
              </a:rPr>
              <a:t>all NPS personnel </a:t>
            </a:r>
            <a:r>
              <a:rPr sz="2800" spc="-10" dirty="0">
                <a:latin typeface="Times New Roman"/>
                <a:cs typeface="Times New Roman"/>
              </a:rPr>
              <a:t>can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utilize.</a:t>
            </a:r>
            <a:endParaRPr lang="en-US" sz="2800" dirty="0">
              <a:latin typeface="Times New Roman"/>
              <a:cs typeface="Times New Roman"/>
            </a:endParaRPr>
          </a:p>
          <a:p>
            <a:pPr marL="88265" marR="5080">
              <a:lnSpc>
                <a:spcPct val="100000"/>
              </a:lnSpc>
              <a:spcBef>
                <a:spcPts val="670"/>
              </a:spcBef>
              <a:tabLst>
                <a:tab pos="431165" algn="l"/>
                <a:tab pos="431800" algn="l"/>
              </a:tabLst>
            </a:pPr>
            <a:endParaRPr sz="2800" spc="-5" dirty="0">
              <a:latin typeface="Times New Roman"/>
              <a:cs typeface="Times New Roman"/>
            </a:endParaRPr>
          </a:p>
          <a:p>
            <a:pPr marL="431800" indent="-342900">
              <a:buFont typeface="Times New Roman"/>
              <a:buChar char="•"/>
            </a:pPr>
            <a:endParaRPr lang="en-US" sz="2800" spc="-10" dirty="0">
              <a:latin typeface="Times New Roman"/>
              <a:cs typeface="Times New Roma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A93AD7-7D4A-C147-BDDF-BB4395208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4563" y="4074034"/>
            <a:ext cx="2321972" cy="23219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9143999" cy="6856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57520" y="110744"/>
            <a:ext cx="32016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Hazard</a:t>
            </a:r>
            <a:r>
              <a:rPr spc="-120" dirty="0"/>
              <a:t> </a:t>
            </a:r>
            <a:r>
              <a:rPr dirty="0"/>
              <a:t>Reporting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7200" y="841248"/>
            <a:ext cx="8915400" cy="413446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It is </a:t>
            </a:r>
            <a:r>
              <a:rPr sz="2400" spc="-5" dirty="0">
                <a:latin typeface="Times New Roman"/>
                <a:cs typeface="Times New Roman"/>
              </a:rPr>
              <a:t>critically important </a:t>
            </a:r>
            <a:r>
              <a:rPr sz="2400" dirty="0">
                <a:latin typeface="Times New Roman"/>
                <a:cs typeface="Times New Roman"/>
              </a:rPr>
              <a:t>that </a:t>
            </a:r>
            <a:r>
              <a:rPr sz="2400" spc="-5" dirty="0">
                <a:latin typeface="Times New Roman"/>
                <a:cs typeface="Times New Roman"/>
              </a:rPr>
              <a:t>NPS Personnel </a:t>
            </a:r>
            <a:r>
              <a:rPr sz="2400" dirty="0">
                <a:latin typeface="Times New Roman"/>
                <a:cs typeface="Times New Roman"/>
              </a:rPr>
              <a:t>report all </a:t>
            </a:r>
            <a:r>
              <a:rPr sz="2400" spc="-5" dirty="0">
                <a:latin typeface="Times New Roman"/>
                <a:cs typeface="Times New Roman"/>
              </a:rPr>
              <a:t>hazards </a:t>
            </a:r>
            <a:r>
              <a:rPr sz="2400" dirty="0">
                <a:latin typeface="Times New Roman"/>
                <a:cs typeface="Times New Roman"/>
              </a:rPr>
              <a:t>to the</a:t>
            </a:r>
            <a:r>
              <a:rPr lang="en-US" sz="2400" dirty="0">
                <a:latin typeface="Times New Roman"/>
                <a:cs typeface="Times New Roman"/>
              </a:rPr>
              <a:t> 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safety office. </a:t>
            </a:r>
            <a:r>
              <a:rPr sz="2400" spc="-15" dirty="0">
                <a:latin typeface="Times New Roman"/>
                <a:cs typeface="Times New Roman"/>
              </a:rPr>
              <a:t>We </a:t>
            </a:r>
            <a:r>
              <a:rPr sz="2400" spc="-5" dirty="0">
                <a:latin typeface="Times New Roman"/>
                <a:cs typeface="Times New Roman"/>
              </a:rPr>
              <a:t>want </a:t>
            </a:r>
            <a:r>
              <a:rPr sz="2400" dirty="0">
                <a:latin typeface="Times New Roman"/>
                <a:cs typeface="Times New Roman"/>
              </a:rPr>
              <a:t>to investigate and </a:t>
            </a:r>
            <a:r>
              <a:rPr sz="2400" spc="-5" dirty="0">
                <a:latin typeface="Times New Roman"/>
                <a:cs typeface="Times New Roman"/>
              </a:rPr>
              <a:t>mediate </a:t>
            </a:r>
            <a:r>
              <a:rPr sz="2400" dirty="0">
                <a:latin typeface="Times New Roman"/>
                <a:cs typeface="Times New Roman"/>
              </a:rPr>
              <a:t>any</a:t>
            </a:r>
            <a:r>
              <a:rPr lang="en-US" sz="2400" dirty="0">
                <a:latin typeface="Times New Roman"/>
                <a:cs typeface="Times New Roman"/>
              </a:rPr>
              <a:t> hazard</a:t>
            </a:r>
            <a:r>
              <a:rPr sz="2400" dirty="0">
                <a:latin typeface="Times New Roman"/>
                <a:cs typeface="Times New Roman"/>
              </a:rPr>
              <a:t>  discovered to prevent </a:t>
            </a:r>
            <a:r>
              <a:rPr sz="2400" spc="-5" dirty="0">
                <a:latin typeface="Times New Roman"/>
                <a:cs typeface="Times New Roman"/>
              </a:rPr>
              <a:t>mishaps! </a:t>
            </a:r>
            <a:endParaRPr lang="en-US" sz="2400" spc="-5" dirty="0">
              <a:latin typeface="Times New Roman"/>
              <a:cs typeface="Times New Roman"/>
            </a:endParaRPr>
          </a:p>
          <a:p>
            <a:pPr marL="12700" marR="5080"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There </a:t>
            </a:r>
            <a:r>
              <a:rPr sz="2400" dirty="0">
                <a:latin typeface="Times New Roman"/>
                <a:cs typeface="Times New Roman"/>
              </a:rPr>
              <a:t>are </a:t>
            </a:r>
            <a:r>
              <a:rPr sz="2400" spc="-5" dirty="0">
                <a:latin typeface="Times New Roman"/>
                <a:cs typeface="Times New Roman"/>
              </a:rPr>
              <a:t>multiple ways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report:</a:t>
            </a:r>
            <a:endParaRPr sz="3500" dirty="0">
              <a:latin typeface="Times New Roman"/>
              <a:cs typeface="Times New Roman"/>
            </a:endParaRPr>
          </a:p>
          <a:p>
            <a:pPr marL="355600" marR="682625" indent="-342900">
              <a:lnSpc>
                <a:spcPct val="150000"/>
              </a:lnSpc>
              <a:buClr>
                <a:srgbClr val="00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Online </a:t>
            </a:r>
            <a:r>
              <a:rPr lang="en-US" sz="2400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f</a:t>
            </a:r>
            <a:r>
              <a:rPr sz="2400" spc="-5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orm </a:t>
            </a:r>
            <a:r>
              <a:rPr lang="en-US" sz="2400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"</a:t>
            </a:r>
            <a:r>
              <a:rPr sz="2400" b="1" spc="-5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Report </a:t>
            </a:r>
            <a:r>
              <a:rPr sz="2400" b="1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a </a:t>
            </a:r>
            <a:r>
              <a:rPr sz="2400" b="1" spc="-5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Hazard</a:t>
            </a:r>
            <a:r>
              <a:rPr lang="en-US" sz="2400" b="1" spc="-5" dirty="0">
                <a:uFill>
                  <a:solidFill>
                    <a:srgbClr val="009999"/>
                  </a:solidFill>
                </a:uFill>
                <a:latin typeface="Times New Roman"/>
                <a:cs typeface="Times New Roman"/>
              </a:rPr>
              <a:t>“ </a:t>
            </a:r>
            <a:r>
              <a:rPr sz="2400" dirty="0">
                <a:latin typeface="Times New Roman"/>
                <a:cs typeface="Times New Roman"/>
              </a:rPr>
              <a:t>that </a:t>
            </a:r>
            <a:r>
              <a:rPr sz="2400" spc="-5" dirty="0">
                <a:latin typeface="Times New Roman"/>
                <a:cs typeface="Times New Roman"/>
              </a:rPr>
              <a:t>NPS </a:t>
            </a:r>
            <a:r>
              <a:rPr sz="2400" dirty="0">
                <a:latin typeface="Times New Roman"/>
                <a:cs typeface="Times New Roman"/>
              </a:rPr>
              <a:t>personnel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lang="en-US" sz="2400" dirty="0">
                <a:latin typeface="Times New Roman"/>
                <a:cs typeface="Times New Roman"/>
              </a:rPr>
              <a:t> utilize.</a:t>
            </a:r>
          </a:p>
          <a:p>
            <a:pPr marL="355600" marR="682625" indent="-342900">
              <a:buClr>
                <a:srgbClr val="00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Unsafe/Unhealthful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Reporting </a:t>
            </a:r>
            <a:r>
              <a:rPr sz="2400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Forms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 available on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u="sng" spc="-5" dirty="0">
                <a:latin typeface="Times New Roman"/>
                <a:cs typeface="Times New Roman"/>
              </a:rPr>
              <a:t>Departmental Safety</a:t>
            </a:r>
            <a:r>
              <a:rPr sz="2400" u="sng" spc="20" dirty="0">
                <a:latin typeface="Times New Roman"/>
                <a:cs typeface="Times New Roman"/>
              </a:rPr>
              <a:t> </a:t>
            </a:r>
            <a:r>
              <a:rPr sz="2400" u="sng" dirty="0">
                <a:latin typeface="Times New Roman"/>
                <a:cs typeface="Times New Roman"/>
              </a:rPr>
              <a:t>Bulletin</a:t>
            </a:r>
            <a:r>
              <a:rPr sz="2400" u="sng" spc="-15" dirty="0">
                <a:latin typeface="Times New Roman"/>
                <a:cs typeface="Times New Roman"/>
              </a:rPr>
              <a:t> </a:t>
            </a:r>
            <a:r>
              <a:rPr sz="2400" u="sng" spc="-5" dirty="0">
                <a:latin typeface="Times New Roman"/>
                <a:cs typeface="Times New Roman"/>
              </a:rPr>
              <a:t>boards</a:t>
            </a:r>
            <a:r>
              <a:rPr sz="2400" spc="-5" dirty="0">
                <a:latin typeface="Times New Roman"/>
                <a:cs typeface="Times New Roman"/>
              </a:rPr>
              <a:t>.	</a:t>
            </a:r>
            <a:endParaRPr lang="en-US" sz="2400" spc="-5" dirty="0">
              <a:latin typeface="Times New Roman"/>
              <a:cs typeface="Times New Roman"/>
            </a:endParaRPr>
          </a:p>
          <a:p>
            <a:pPr marL="354965" marR="52705" indent="-342900">
              <a:spcBef>
                <a:spcPts val="575"/>
              </a:spcBef>
              <a:buChar char="•"/>
              <a:tabLst>
                <a:tab pos="354965" algn="l"/>
                <a:tab pos="355600" algn="l"/>
                <a:tab pos="5038725" algn="l"/>
              </a:tabLst>
            </a:pPr>
            <a:r>
              <a:rPr sz="2400" spc="-5" dirty="0">
                <a:latin typeface="Times New Roman"/>
                <a:cs typeface="Times New Roman"/>
              </a:rPr>
              <a:t>Completed </a:t>
            </a:r>
            <a:r>
              <a:rPr sz="2400" spc="-10" dirty="0">
                <a:latin typeface="Times New Roman"/>
                <a:cs typeface="Times New Roman"/>
              </a:rPr>
              <a:t>forms may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lang="en-US" sz="2400" dirty="0">
                <a:latin typeface="Times New Roman"/>
                <a:cs typeface="Times New Roman"/>
              </a:rPr>
              <a:t> </a:t>
            </a:r>
            <a:r>
              <a:rPr sz="2400" dirty="0">
                <a:latin typeface="Times New Roman"/>
                <a:cs typeface="Times New Roman"/>
              </a:rPr>
              <a:t> dropped </a:t>
            </a:r>
            <a:r>
              <a:rPr sz="2400" spc="-5" dirty="0">
                <a:latin typeface="Times New Roman"/>
                <a:cs typeface="Times New Roman"/>
              </a:rPr>
              <a:t>off </a:t>
            </a:r>
            <a:r>
              <a:rPr sz="2400" dirty="0">
                <a:latin typeface="Times New Roman"/>
                <a:cs typeface="Times New Roman"/>
              </a:rPr>
              <a:t>at our </a:t>
            </a:r>
            <a:r>
              <a:rPr sz="2400" spc="-5" dirty="0">
                <a:latin typeface="Times New Roman"/>
                <a:cs typeface="Times New Roman"/>
              </a:rPr>
              <a:t>offices,</a:t>
            </a:r>
            <a:r>
              <a:rPr lang="en-US" sz="2400" spc="-5" dirty="0">
                <a:latin typeface="Times New Roman"/>
                <a:cs typeface="Times New Roman"/>
              </a:rPr>
              <a:t> and/</a:t>
            </a:r>
            <a:r>
              <a:rPr sz="2400" dirty="0">
                <a:latin typeface="Times New Roman"/>
                <a:cs typeface="Times New Roman"/>
              </a:rPr>
              <a:t>or </a:t>
            </a:r>
            <a:endParaRPr lang="en-US" sz="2400" dirty="0">
              <a:latin typeface="Times New Roman"/>
              <a:cs typeface="Times New Roman"/>
            </a:endParaRPr>
          </a:p>
          <a:p>
            <a:pPr marL="12065" marR="52705">
              <a:spcBef>
                <a:spcPts val="575"/>
              </a:spcBef>
              <a:tabLst>
                <a:tab pos="354965" algn="l"/>
                <a:tab pos="355600" algn="l"/>
                <a:tab pos="5038725" algn="l"/>
              </a:tabLst>
            </a:pPr>
            <a:r>
              <a:rPr lang="en-US" sz="2400" spc="-5" dirty="0">
                <a:latin typeface="Times New Roman"/>
                <a:cs typeface="Times New Roman"/>
              </a:rPr>
              <a:t>     </a:t>
            </a:r>
            <a:r>
              <a:rPr sz="2400" spc="-5" dirty="0">
                <a:latin typeface="Times New Roman"/>
                <a:cs typeface="Times New Roman"/>
              </a:rPr>
              <a:t>emailed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  <a:hlinkClick r:id="rId3"/>
              </a:rPr>
              <a:t> </a:t>
            </a:r>
            <a:r>
              <a:rPr sz="2400" spc="-5" dirty="0">
                <a:latin typeface="Times New Roman"/>
                <a:cs typeface="Times New Roman"/>
                <a:hlinkClick r:id="rId3"/>
              </a:rPr>
              <a:t>Safety@nps.edu.</a:t>
            </a:r>
            <a:endParaRPr sz="2400" dirty="0">
              <a:latin typeface="Times New Roman"/>
              <a:cs typeface="Times New Roman"/>
            </a:endParaRPr>
          </a:p>
          <a:p>
            <a:pPr marL="354965" marR="150495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F6DEB1-74ED-0D9D-9C3F-D7891C743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3353" y="4590535"/>
            <a:ext cx="2553447" cy="21567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PS standard slide format">
  <a:themeElements>
    <a:clrScheme name="1_Level 15">
      <a:dk1>
        <a:srgbClr val="000099"/>
      </a:dk1>
      <a:lt1>
        <a:srgbClr val="FFFFFF"/>
      </a:lt1>
      <a:dk2>
        <a:srgbClr val="000099"/>
      </a:dk2>
      <a:lt2>
        <a:srgbClr val="000099"/>
      </a:lt2>
      <a:accent1>
        <a:srgbClr val="E2C308"/>
      </a:accent1>
      <a:accent2>
        <a:srgbClr val="0099FF"/>
      </a:accent2>
      <a:accent3>
        <a:srgbClr val="FFFFFF"/>
      </a:accent3>
      <a:accent4>
        <a:srgbClr val="000082"/>
      </a:accent4>
      <a:accent5>
        <a:srgbClr val="EEDEAA"/>
      </a:accent5>
      <a:accent6>
        <a:srgbClr val="008AE7"/>
      </a:accent6>
      <a:hlink>
        <a:srgbClr val="0099FF"/>
      </a:hlink>
      <a:folHlink>
        <a:srgbClr val="0099FF"/>
      </a:folHlink>
    </a:clrScheme>
    <a:fontScheme name="1_Lev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9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FF"/>
        </a:accent1>
        <a:accent2>
          <a:srgbClr val="E4F63C"/>
        </a:accent2>
        <a:accent3>
          <a:srgbClr val="FFFFFF"/>
        </a:accent3>
        <a:accent4>
          <a:srgbClr val="0000DA"/>
        </a:accent4>
        <a:accent5>
          <a:srgbClr val="FFFFFF"/>
        </a:accent5>
        <a:accent6>
          <a:srgbClr val="CFDF35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0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00"/>
        </a:accent1>
        <a:accent2>
          <a:srgbClr val="F7FC36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E0E430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1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2">
        <a:dk1>
          <a:srgbClr val="0000FF"/>
        </a:dk1>
        <a:lt1>
          <a:srgbClr val="FFFFFF"/>
        </a:lt1>
        <a:dk2>
          <a:srgbClr val="260E8C"/>
        </a:dk2>
        <a:lt2>
          <a:srgbClr val="4403E7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3">
        <a:dk1>
          <a:srgbClr val="0000FF"/>
        </a:dk1>
        <a:lt1>
          <a:srgbClr val="FFFFFF"/>
        </a:lt1>
        <a:dk2>
          <a:srgbClr val="3C16E0"/>
        </a:dk2>
        <a:lt2>
          <a:srgbClr val="4403E7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4">
        <a:dk1>
          <a:srgbClr val="0000FF"/>
        </a:dk1>
        <a:lt1>
          <a:srgbClr val="FFFFFF"/>
        </a:lt1>
        <a:dk2>
          <a:srgbClr val="3C16E0"/>
        </a:dk2>
        <a:lt2>
          <a:srgbClr val="4403E7"/>
        </a:lt2>
        <a:accent1>
          <a:srgbClr val="FFFF00"/>
        </a:accent1>
        <a:accent2>
          <a:srgbClr val="EBFC10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D5E40D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5">
        <a:dk1>
          <a:srgbClr val="000099"/>
        </a:dk1>
        <a:lt1>
          <a:srgbClr val="FFFFFF"/>
        </a:lt1>
        <a:dk2>
          <a:srgbClr val="000099"/>
        </a:dk2>
        <a:lt2>
          <a:srgbClr val="000099"/>
        </a:lt2>
        <a:accent1>
          <a:srgbClr val="E2C308"/>
        </a:accent1>
        <a:accent2>
          <a:srgbClr val="0099FF"/>
        </a:accent2>
        <a:accent3>
          <a:srgbClr val="FFFFFF"/>
        </a:accent3>
        <a:accent4>
          <a:srgbClr val="000082"/>
        </a:accent4>
        <a:accent5>
          <a:srgbClr val="EEDEAA"/>
        </a:accent5>
        <a:accent6>
          <a:srgbClr val="008AE7"/>
        </a:accent6>
        <a:hlink>
          <a:srgbClr val="0099FF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NPS standard slide format">
  <a:themeElements>
    <a:clrScheme name="1_Level 15">
      <a:dk1>
        <a:srgbClr val="000099"/>
      </a:dk1>
      <a:lt1>
        <a:srgbClr val="FFFFFF"/>
      </a:lt1>
      <a:dk2>
        <a:srgbClr val="000099"/>
      </a:dk2>
      <a:lt2>
        <a:srgbClr val="000099"/>
      </a:lt2>
      <a:accent1>
        <a:srgbClr val="E2C308"/>
      </a:accent1>
      <a:accent2>
        <a:srgbClr val="0099FF"/>
      </a:accent2>
      <a:accent3>
        <a:srgbClr val="FFFFFF"/>
      </a:accent3>
      <a:accent4>
        <a:srgbClr val="000082"/>
      </a:accent4>
      <a:accent5>
        <a:srgbClr val="EEDEAA"/>
      </a:accent5>
      <a:accent6>
        <a:srgbClr val="008AE7"/>
      </a:accent6>
      <a:hlink>
        <a:srgbClr val="0099FF"/>
      </a:hlink>
      <a:folHlink>
        <a:srgbClr val="0099FF"/>
      </a:folHlink>
    </a:clrScheme>
    <a:fontScheme name="1_Lev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9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FF"/>
        </a:accent1>
        <a:accent2>
          <a:srgbClr val="E4F63C"/>
        </a:accent2>
        <a:accent3>
          <a:srgbClr val="FFFFFF"/>
        </a:accent3>
        <a:accent4>
          <a:srgbClr val="0000DA"/>
        </a:accent4>
        <a:accent5>
          <a:srgbClr val="FFFFFF"/>
        </a:accent5>
        <a:accent6>
          <a:srgbClr val="CFDF35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0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00"/>
        </a:accent1>
        <a:accent2>
          <a:srgbClr val="F7FC36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E0E430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1">
        <a:dk1>
          <a:srgbClr val="0000FF"/>
        </a:dk1>
        <a:lt1>
          <a:srgbClr val="FFFFFF"/>
        </a:lt1>
        <a:dk2>
          <a:srgbClr val="260E8C"/>
        </a:dk2>
        <a:lt2>
          <a:srgbClr val="FFFFF3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2">
        <a:dk1>
          <a:srgbClr val="0000FF"/>
        </a:dk1>
        <a:lt1>
          <a:srgbClr val="FFFFFF"/>
        </a:lt1>
        <a:dk2>
          <a:srgbClr val="260E8C"/>
        </a:dk2>
        <a:lt2>
          <a:srgbClr val="4403E7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3">
        <a:dk1>
          <a:srgbClr val="0000FF"/>
        </a:dk1>
        <a:lt1>
          <a:srgbClr val="FFFFFF"/>
        </a:lt1>
        <a:dk2>
          <a:srgbClr val="3C16E0"/>
        </a:dk2>
        <a:lt2>
          <a:srgbClr val="4403E7"/>
        </a:lt2>
        <a:accent1>
          <a:srgbClr val="FFFF00"/>
        </a:accent1>
        <a:accent2>
          <a:srgbClr val="6A37FB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5F31E3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4">
        <a:dk1>
          <a:srgbClr val="0000FF"/>
        </a:dk1>
        <a:lt1>
          <a:srgbClr val="FFFFFF"/>
        </a:lt1>
        <a:dk2>
          <a:srgbClr val="3C16E0"/>
        </a:dk2>
        <a:lt2>
          <a:srgbClr val="4403E7"/>
        </a:lt2>
        <a:accent1>
          <a:srgbClr val="FFFF00"/>
        </a:accent1>
        <a:accent2>
          <a:srgbClr val="EBFC10"/>
        </a:accent2>
        <a:accent3>
          <a:srgbClr val="FFFFFF"/>
        </a:accent3>
        <a:accent4>
          <a:srgbClr val="0000DA"/>
        </a:accent4>
        <a:accent5>
          <a:srgbClr val="FFFFAA"/>
        </a:accent5>
        <a:accent6>
          <a:srgbClr val="D5E40D"/>
        </a:accent6>
        <a:hlink>
          <a:srgbClr val="FFFF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vel 15">
        <a:dk1>
          <a:srgbClr val="000099"/>
        </a:dk1>
        <a:lt1>
          <a:srgbClr val="FFFFFF"/>
        </a:lt1>
        <a:dk2>
          <a:srgbClr val="000099"/>
        </a:dk2>
        <a:lt2>
          <a:srgbClr val="000099"/>
        </a:lt2>
        <a:accent1>
          <a:srgbClr val="E2C308"/>
        </a:accent1>
        <a:accent2>
          <a:srgbClr val="0099FF"/>
        </a:accent2>
        <a:accent3>
          <a:srgbClr val="FFFFFF"/>
        </a:accent3>
        <a:accent4>
          <a:srgbClr val="000082"/>
        </a:accent4>
        <a:accent5>
          <a:srgbClr val="EEDEAA"/>
        </a:accent5>
        <a:accent6>
          <a:srgbClr val="008AE7"/>
        </a:accent6>
        <a:hlink>
          <a:srgbClr val="0099FF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C2EB306D91BE4B803ACA35A5667EF0" ma:contentTypeVersion="10" ma:contentTypeDescription="Create a new document." ma:contentTypeScope="" ma:versionID="9616ed60f41cf47293ded6759015795e">
  <xsd:schema xmlns:xsd="http://www.w3.org/2001/XMLSchema" xmlns:xs="http://www.w3.org/2001/XMLSchema" xmlns:p="http://schemas.microsoft.com/office/2006/metadata/properties" xmlns:ns1="http://schemas.microsoft.com/sharepoint/v3" xmlns:ns2="e728a4b6-be7e-43b1-8c9f-30087908f4d4" xmlns:ns3="8f69edf4-2566-466f-b503-2a92050152e0" targetNamespace="http://schemas.microsoft.com/office/2006/metadata/properties" ma:root="true" ma:fieldsID="44ec6e77e504f2093ca6a3e75f2c4748" ns1:_="" ns2:_="" ns3:_="">
    <xsd:import namespace="http://schemas.microsoft.com/sharepoint/v3"/>
    <xsd:import namespace="e728a4b6-be7e-43b1-8c9f-30087908f4d4"/>
    <xsd:import namespace="8f69edf4-2566-466f-b503-2a92050152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28a4b6-be7e-43b1-8c9f-30087908f4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9edf4-2566-466f-b503-2a92050152e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SharedWithUsers xmlns="8f69edf4-2566-466f-b503-2a92050152e0">
      <UserInfo>
        <DisplayName>Valdez, Raul (CIV)</DisplayName>
        <AccountId>9992</AccountId>
        <AccountType/>
      </UserInfo>
      <UserInfo>
        <DisplayName>Hitson, Martin (Marty) (CIV)</DisplayName>
        <AccountId>1501</AccountId>
        <AccountType/>
      </UserInfo>
      <UserInfo>
        <DisplayName>Colon, Antolino (Tony) (CIV)</DisplayName>
        <AccountId>228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35A5792-AF49-4A5E-9BB2-31625579349B}">
  <ds:schemaRefs>
    <ds:schemaRef ds:uri="8f69edf4-2566-466f-b503-2a92050152e0"/>
    <ds:schemaRef ds:uri="e728a4b6-be7e-43b1-8c9f-30087908f4d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3FB767F-C8BF-47EB-9EF7-5DFD1C5F5B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FB7EB3-B236-4127-AA88-91D2AFDCDC52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sharepoint/v3"/>
    <ds:schemaRef ds:uri="http://schemas.microsoft.com/office/infopath/2007/PartnerControls"/>
    <ds:schemaRef ds:uri="8f69edf4-2566-466f-b503-2a92050152e0"/>
    <ds:schemaRef ds:uri="http://schemas.openxmlformats.org/package/2006/metadata/core-properties"/>
    <ds:schemaRef ds:uri="e728a4b6-be7e-43b1-8c9f-30087908f4d4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1672</Words>
  <Application>Microsoft Office PowerPoint</Application>
  <PresentationFormat>On-screen Show (4:3)</PresentationFormat>
  <Paragraphs>227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Aptos</vt:lpstr>
      <vt:lpstr>Arial</vt:lpstr>
      <vt:lpstr>Calibri</vt:lpstr>
      <vt:lpstr>Segoe UI Emoji</vt:lpstr>
      <vt:lpstr>Symbol</vt:lpstr>
      <vt:lpstr>Times New Roman</vt:lpstr>
      <vt:lpstr>Wingdings</vt:lpstr>
      <vt:lpstr>Office Theme</vt:lpstr>
      <vt:lpstr>NPS standard slide format</vt:lpstr>
      <vt:lpstr>1_NPS standard slide format</vt:lpstr>
      <vt:lpstr>DIRECTORATE FOR SAFETY,   HEALTH, AND ENVIRONMENTAL</vt:lpstr>
      <vt:lpstr>Overview</vt:lpstr>
      <vt:lpstr>Our Mission</vt:lpstr>
      <vt:lpstr>Installation and Local Safety Hazards</vt:lpstr>
      <vt:lpstr>PowerPoint Presentation</vt:lpstr>
      <vt:lpstr>PowerPoint Presentation</vt:lpstr>
      <vt:lpstr>PowerPoint Presentation</vt:lpstr>
      <vt:lpstr>Reporting Mishaps</vt:lpstr>
      <vt:lpstr>Hazard Reporting</vt:lpstr>
      <vt:lpstr>Training</vt:lpstr>
      <vt:lpstr>Personal Protective Equipment - PPE</vt:lpstr>
      <vt:lpstr>Guidance / Requirements</vt:lpstr>
      <vt:lpstr> DBIDS</vt:lpstr>
      <vt:lpstr>PowerPoint Presentation</vt:lpstr>
      <vt:lpstr>Hazardous Energy Controls - LOTO</vt:lpstr>
      <vt:lpstr>Job Hazard Analysis</vt:lpstr>
      <vt:lpstr>Fall Protection Program</vt:lpstr>
      <vt:lpstr>PowerPoint Presentation</vt:lpstr>
      <vt:lpstr>Emergency Management</vt:lpstr>
      <vt:lpstr>Emergency Management</vt:lpstr>
      <vt:lpstr>Emergency Management</vt:lpstr>
      <vt:lpstr>Contact Information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Doug Hensler NPS Provost</dc:title>
  <dc:creator>JJ</dc:creator>
  <cp:lastModifiedBy>Hitson, Martin (Marty) (CIV)</cp:lastModifiedBy>
  <cp:revision>5</cp:revision>
  <dcterms:created xsi:type="dcterms:W3CDTF">2021-04-27T18:50:17Z</dcterms:created>
  <dcterms:modified xsi:type="dcterms:W3CDTF">2025-05-27T19:29:35Z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2021-01-07T00:00:00Z</vt:filetime>
  </property>
  <property fmtid="{D5CDD505-2E9C-101B-9397-08002B2CF9AE}" pid="3" name="Creator">
    <vt:lpwstr>Acrobat PDFMaker 17 for PowerPoint</vt:lpwstr>
  </property>
  <property fmtid="{D5CDD505-2E9C-101B-9397-08002B2CF9AE}" pid="4" name="LastSaved">
    <vt:filetime>2021-04-27T00:00:00Z</vt:filetime>
  </property>
  <property fmtid="{D5CDD505-2E9C-101B-9397-08002B2CF9AE}" pid="5" name="ContentTypeId">
    <vt:lpwstr>0x010100F5C2EB306D91BE4B803ACA35A5667EF0</vt:lpwstr>
  </property>
  <property fmtid="{D5CDD505-2E9C-101B-9397-08002B2CF9AE}" pid="6" name="MSIP_Label_acbbd4a6-dc2f-44d9-ad2c-c28d4679873f_Enabled">
    <vt:lpwstr>true</vt:lpwstr>
  </property>
  <property fmtid="{D5CDD505-2E9C-101B-9397-08002B2CF9AE}" pid="7" name="MSIP_Label_acbbd4a6-dc2f-44d9-ad2c-c28d4679873f_SetDate">
    <vt:lpwstr>2024-09-09T17:08:33Z</vt:lpwstr>
  </property>
  <property fmtid="{D5CDD505-2E9C-101B-9397-08002B2CF9AE}" pid="8" name="MSIP_Label_acbbd4a6-dc2f-44d9-ad2c-c28d4679873f_Method">
    <vt:lpwstr>Standard</vt:lpwstr>
  </property>
  <property fmtid="{D5CDD505-2E9C-101B-9397-08002B2CF9AE}" pid="9" name="MSIP_Label_acbbd4a6-dc2f-44d9-ad2c-c28d4679873f_Name">
    <vt:lpwstr>No Label</vt:lpwstr>
  </property>
  <property fmtid="{D5CDD505-2E9C-101B-9397-08002B2CF9AE}" pid="10" name="MSIP_Label_acbbd4a6-dc2f-44d9-ad2c-c28d4679873f_SiteId">
    <vt:lpwstr>6d936231-a517-40ea-9199-f7578963378e</vt:lpwstr>
  </property>
  <property fmtid="{D5CDD505-2E9C-101B-9397-08002B2CF9AE}" pid="11" name="MSIP_Label_acbbd4a6-dc2f-44d9-ad2c-c28d4679873f_ActionId">
    <vt:lpwstr>75085365-519c-4e28-8260-befc69ea5f33</vt:lpwstr>
  </property>
  <property fmtid="{D5CDD505-2E9C-101B-9397-08002B2CF9AE}" pid="12" name="MSIP_Label_acbbd4a6-dc2f-44d9-ad2c-c28d4679873f_ContentBits">
    <vt:lpwstr>0</vt:lpwstr>
  </property>
</Properties>
</file>